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27"/>
  </p:notesMasterIdLst>
  <p:sldIdLst>
    <p:sldId id="256" r:id="rId2"/>
    <p:sldId id="288" r:id="rId3"/>
    <p:sldId id="282" r:id="rId4"/>
    <p:sldId id="257" r:id="rId5"/>
    <p:sldId id="263" r:id="rId6"/>
    <p:sldId id="264" r:id="rId7"/>
    <p:sldId id="284" r:id="rId8"/>
    <p:sldId id="285" r:id="rId9"/>
    <p:sldId id="286" r:id="rId10"/>
    <p:sldId id="287" r:id="rId11"/>
    <p:sldId id="267" r:id="rId12"/>
    <p:sldId id="268" r:id="rId13"/>
    <p:sldId id="269" r:id="rId14"/>
    <p:sldId id="270" r:id="rId15"/>
    <p:sldId id="271" r:id="rId16"/>
    <p:sldId id="273" r:id="rId17"/>
    <p:sldId id="274" r:id="rId18"/>
    <p:sldId id="275" r:id="rId19"/>
    <p:sldId id="276" r:id="rId20"/>
    <p:sldId id="280" r:id="rId21"/>
    <p:sldId id="279" r:id="rId22"/>
    <p:sldId id="290" r:id="rId23"/>
    <p:sldId id="277" r:id="rId24"/>
    <p:sldId id="289" r:id="rId25"/>
    <p:sldId id="278" r:id="rId26"/>
  </p:sldIdLst>
  <p:sldSz cx="9144000" cy="5143500" type="screen16x9"/>
  <p:notesSz cx="6858000" cy="9144000"/>
  <p:embeddedFontLst>
    <p:embeddedFont>
      <p:font typeface="Tahoma" panose="020B0604030504040204" pitchFamily="34" charset="0"/>
      <p:regular r:id="rId28"/>
      <p:bold r:id="rId29"/>
    </p:embeddedFont>
    <p:embeddedFont>
      <p:font typeface="Calibri Light" panose="020F0302020204030204" pitchFamily="34" charset="0"/>
      <p:regular r:id="rId30"/>
      <p:italic r:id="rId31"/>
    </p:embeddedFont>
    <p:embeddedFont>
      <p:font typeface="Georgia" panose="02040502050405020303"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9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D92CA7-AD6D-4055-B485-AE68F975CDED}">
  <a:tblStyle styleId="{1ED92CA7-AD6D-4055-B485-AE68F975CDED}"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94660"/>
  </p:normalViewPr>
  <p:slideViewPr>
    <p:cSldViewPr snapToGrid="0">
      <p:cViewPr varScale="1">
        <p:scale>
          <a:sx n="107" d="100"/>
          <a:sy n="107" d="100"/>
        </p:scale>
        <p:origin x="331" y="62"/>
      </p:cViewPr>
      <p:guideLst>
        <p:guide orient="horz" pos="1620"/>
        <p:guide pos="29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492251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7cdff9f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gc7cdff9f5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56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c7cdff9f59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7cdff9f59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959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7cdff9f5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7cdff9f5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14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7cdff9f59_1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7cdff9f59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3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cd75020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cd75020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75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7cdff9f59_1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7cdff9f59_1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2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cd75020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cd75020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28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7cdff9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7cdff9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17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7cdff9f59_1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7cdff9f59_1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6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7cdff9f59_1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7cdff9f59_1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786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7cdff9f5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7cdff9f5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892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7cdff9f5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7cdff9f59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81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7cdff9f5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7cdff9f5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2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7cdff9f5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7cdff9f5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4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7cdff9f59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7cdff9f5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8656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6950658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36655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738668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4845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45427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69583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41075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17398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13337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191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4919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733490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t>6/17/2021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9520201"/>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309800" y="367394"/>
            <a:ext cx="1074125" cy="861469"/>
          </a:xfrm>
          <a:prstGeom prst="rect">
            <a:avLst/>
          </a:prstGeom>
          <a:noFill/>
          <a:ln>
            <a:noFill/>
          </a:ln>
        </p:spPr>
      </p:pic>
      <p:sp>
        <p:nvSpPr>
          <p:cNvPr id="55" name="Google Shape;55;p13"/>
          <p:cNvSpPr/>
          <p:nvPr/>
        </p:nvSpPr>
        <p:spPr>
          <a:xfrm>
            <a:off x="1523995" y="345822"/>
            <a:ext cx="6058500" cy="39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0" i="0" u="none" strike="noStrike" cap="none">
                <a:solidFill>
                  <a:schemeClr val="accent1"/>
                </a:solidFill>
                <a:latin typeface="Tahoma"/>
                <a:ea typeface="Tahoma"/>
                <a:cs typeface="Tahoma"/>
                <a:sym typeface="Tahoma"/>
              </a:rPr>
              <a:t>PANIMALAR ENGINEERING COLLEGE</a:t>
            </a:r>
            <a:endParaRPr/>
          </a:p>
        </p:txBody>
      </p:sp>
      <p:pic>
        <p:nvPicPr>
          <p:cNvPr id="56" name="Google Shape;56;p13" descr="Anna University - Wikipedia"/>
          <p:cNvPicPr preferRelativeResize="0"/>
          <p:nvPr/>
        </p:nvPicPr>
        <p:blipFill rotWithShape="1">
          <a:blip r:embed="rId4">
            <a:alphaModFix/>
          </a:blip>
          <a:srcRect/>
          <a:stretch/>
        </p:blipFill>
        <p:spPr>
          <a:xfrm>
            <a:off x="7831712" y="345822"/>
            <a:ext cx="871125" cy="867250"/>
          </a:xfrm>
          <a:prstGeom prst="rect">
            <a:avLst/>
          </a:prstGeom>
          <a:noFill/>
          <a:ln>
            <a:noFill/>
          </a:ln>
        </p:spPr>
      </p:pic>
      <p:sp>
        <p:nvSpPr>
          <p:cNvPr id="57" name="Google Shape;57;p13"/>
          <p:cNvSpPr txBox="1"/>
          <p:nvPr/>
        </p:nvSpPr>
        <p:spPr>
          <a:xfrm>
            <a:off x="1615040" y="860816"/>
            <a:ext cx="6079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000" b="0" i="0" u="none" strike="noStrike" cap="none">
                <a:solidFill>
                  <a:srgbClr val="C00000"/>
                </a:solidFill>
                <a:latin typeface="Times New Roman"/>
                <a:ea typeface="Times New Roman"/>
                <a:cs typeface="Times New Roman"/>
                <a:sym typeface="Times New Roman"/>
              </a:rPr>
              <a:t>Department of Computer Science and Engineering </a:t>
            </a:r>
            <a:endParaRPr sz="2000">
              <a:solidFill>
                <a:srgbClr val="C00000"/>
              </a:solidFill>
              <a:latin typeface="Calibri"/>
              <a:ea typeface="Calibri"/>
              <a:cs typeface="Calibri"/>
              <a:sym typeface="Calibri"/>
            </a:endParaRPr>
          </a:p>
        </p:txBody>
      </p:sp>
      <p:sp>
        <p:nvSpPr>
          <p:cNvPr id="58" name="Google Shape;58;p13"/>
          <p:cNvSpPr txBox="1"/>
          <p:nvPr/>
        </p:nvSpPr>
        <p:spPr>
          <a:xfrm>
            <a:off x="700975" y="1079525"/>
            <a:ext cx="75663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r>
              <a:rPr lang="en" sz="1800" dirty="0">
                <a:solidFill>
                  <a:srgbClr val="7030A0"/>
                </a:solidFill>
                <a:latin typeface="Times New Roman"/>
                <a:ea typeface="Times New Roman"/>
                <a:cs typeface="Times New Roman"/>
                <a:sym typeface="Times New Roman"/>
              </a:rPr>
              <a:t>Project Review </a:t>
            </a: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endParaRPr sz="1800" dirty="0">
              <a:solidFill>
                <a:srgbClr val="7030A0"/>
              </a:solidFill>
              <a:latin typeface="Times New Roman"/>
              <a:ea typeface="Times New Roman"/>
              <a:cs typeface="Times New Roman"/>
              <a:sym typeface="Times New Roman"/>
            </a:endParaRPr>
          </a:p>
          <a:p>
            <a:pPr marL="0" marR="0" lvl="0" indent="0" algn="ctr" rtl="0">
              <a:spcBef>
                <a:spcPts val="0"/>
              </a:spcBef>
              <a:spcAft>
                <a:spcPts val="0"/>
              </a:spcAft>
              <a:buNone/>
            </a:pPr>
            <a:r>
              <a:rPr lang="en" sz="1800" b="1" dirty="0">
                <a:latin typeface="Times New Roman"/>
                <a:ea typeface="Times New Roman"/>
                <a:cs typeface="Times New Roman"/>
                <a:sym typeface="Times New Roman"/>
              </a:rPr>
              <a:t>SOUND CLASSIFICATION FOR RESPIRATORY DISEASES USING </a:t>
            </a:r>
            <a:r>
              <a:rPr lang="en" sz="1800" b="1" dirty="0" smtClean="0">
                <a:latin typeface="Times New Roman"/>
                <a:ea typeface="Times New Roman"/>
                <a:cs typeface="Times New Roman"/>
                <a:sym typeface="Times New Roman"/>
              </a:rPr>
              <a:t>MACHINE </a:t>
            </a:r>
            <a:r>
              <a:rPr lang="en" sz="1800" b="1" dirty="0">
                <a:latin typeface="Times New Roman"/>
                <a:ea typeface="Times New Roman"/>
                <a:cs typeface="Times New Roman"/>
                <a:sym typeface="Times New Roman"/>
              </a:rPr>
              <a:t>LEARNING </a:t>
            </a:r>
            <a:r>
              <a:rPr lang="en" sz="1800" b="1" dirty="0" smtClean="0">
                <a:latin typeface="Times New Roman"/>
                <a:ea typeface="Times New Roman"/>
                <a:cs typeface="Times New Roman"/>
                <a:sym typeface="Times New Roman"/>
              </a:rPr>
              <a:t>TECHNIQUE</a:t>
            </a:r>
            <a:endParaRPr sz="1800" b="1" dirty="0">
              <a:latin typeface="Times New Roman"/>
              <a:ea typeface="Times New Roman"/>
              <a:cs typeface="Times New Roman"/>
              <a:sym typeface="Times New Roman"/>
            </a:endParaRPr>
          </a:p>
          <a:p>
            <a:pPr marL="0" marR="0" lvl="0" indent="0" algn="ctr" rtl="0">
              <a:spcBef>
                <a:spcPts val="0"/>
              </a:spcBef>
              <a:spcAft>
                <a:spcPts val="0"/>
              </a:spcAft>
              <a:buNone/>
            </a:pPr>
            <a:endParaRPr sz="1800" dirty="0">
              <a:solidFill>
                <a:srgbClr val="7030A0"/>
              </a:solidFill>
              <a:latin typeface="Times New Roman"/>
              <a:ea typeface="Times New Roman"/>
              <a:cs typeface="Times New Roman"/>
              <a:sym typeface="Times New Roman"/>
            </a:endParaRPr>
          </a:p>
        </p:txBody>
      </p:sp>
      <p:sp>
        <p:nvSpPr>
          <p:cNvPr id="59" name="Google Shape;59;p13"/>
          <p:cNvSpPr txBox="1"/>
          <p:nvPr/>
        </p:nvSpPr>
        <p:spPr>
          <a:xfrm>
            <a:off x="4701000" y="2695950"/>
            <a:ext cx="4443000" cy="272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dirty="0">
                <a:latin typeface="Times New Roman"/>
                <a:ea typeface="Times New Roman"/>
                <a:cs typeface="Times New Roman"/>
                <a:sym typeface="Times New Roman"/>
              </a:rPr>
              <a:t>Team Members:</a:t>
            </a:r>
            <a:endParaRPr sz="1600" b="1" dirty="0">
              <a:latin typeface="Times New Roman"/>
              <a:ea typeface="Times New Roman"/>
              <a:cs typeface="Times New Roman"/>
              <a:sym typeface="Times New Roman"/>
            </a:endParaRPr>
          </a:p>
          <a:p>
            <a:pPr marL="0" marR="0" lvl="0" indent="0" algn="l" rtl="0">
              <a:spcBef>
                <a:spcPts val="0"/>
              </a:spcBef>
              <a:spcAft>
                <a:spcPts val="0"/>
              </a:spcAft>
              <a:buNone/>
            </a:pPr>
            <a:endParaRPr sz="1600" b="1" dirty="0">
              <a:latin typeface="Times New Roman"/>
              <a:ea typeface="Times New Roman"/>
              <a:cs typeface="Times New Roman"/>
              <a:sym typeface="Times New Roman"/>
            </a:endParaRPr>
          </a:p>
          <a:p>
            <a:pPr marL="0" marR="0" lvl="0" indent="0" algn="l" rtl="0">
              <a:lnSpc>
                <a:spcPct val="115000"/>
              </a:lnSpc>
              <a:spcBef>
                <a:spcPts val="0"/>
              </a:spcBef>
              <a:spcAft>
                <a:spcPts val="0"/>
              </a:spcAft>
              <a:buSzPts val="1100"/>
              <a:buNone/>
            </a:pPr>
            <a:r>
              <a:rPr lang="en" dirty="0">
                <a:latin typeface="Times New Roman"/>
                <a:ea typeface="Times New Roman"/>
                <a:cs typeface="Times New Roman"/>
                <a:sym typeface="Times New Roman"/>
              </a:rPr>
              <a:t> </a:t>
            </a:r>
            <a:r>
              <a:rPr lang="en" sz="1600" dirty="0">
                <a:latin typeface="Times New Roman"/>
                <a:ea typeface="Times New Roman"/>
                <a:cs typeface="Times New Roman"/>
                <a:sym typeface="Times New Roman"/>
              </a:rPr>
              <a:t>DAKSHNA MOORTHY P (211417104046)</a:t>
            </a:r>
            <a:endParaRPr sz="17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600" dirty="0">
                <a:latin typeface="Times New Roman"/>
                <a:ea typeface="Times New Roman"/>
                <a:cs typeface="Times New Roman"/>
                <a:sym typeface="Times New Roman"/>
              </a:rPr>
              <a:t> HARIKRISHNA M (211417104076)</a:t>
            </a:r>
            <a:endParaRPr sz="16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600" dirty="0">
                <a:latin typeface="Times New Roman"/>
                <a:ea typeface="Times New Roman"/>
                <a:cs typeface="Times New Roman"/>
                <a:sym typeface="Times New Roman"/>
              </a:rPr>
              <a:t> JUDE MATHEW (211417104102)</a:t>
            </a:r>
            <a:endParaRPr sz="1700"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sz="1500" dirty="0">
                <a:latin typeface="Times New Roman"/>
                <a:ea typeface="Times New Roman"/>
                <a:cs typeface="Times New Roman"/>
                <a:sym typeface="Times New Roman"/>
              </a:rPr>
              <a:t>                           </a:t>
            </a: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just" rtl="0">
              <a:lnSpc>
                <a:spcPct val="115000"/>
              </a:lnSpc>
              <a:spcBef>
                <a:spcPts val="0"/>
              </a:spcBef>
              <a:spcAft>
                <a:spcPts val="0"/>
              </a:spcAft>
              <a:buSzPts val="1100"/>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p>
            <a:pPr marL="0" marR="0" lvl="0" indent="0" algn="l" rtl="0">
              <a:spcBef>
                <a:spcPts val="0"/>
              </a:spcBef>
              <a:spcAft>
                <a:spcPts val="0"/>
              </a:spcAft>
              <a:buNone/>
            </a:pPr>
            <a:endParaRPr sz="1800" dirty="0">
              <a:latin typeface="Calibri"/>
              <a:ea typeface="Calibri"/>
              <a:cs typeface="Calibri"/>
              <a:sym typeface="Calibri"/>
            </a:endParaRPr>
          </a:p>
        </p:txBody>
      </p:sp>
      <p:sp>
        <p:nvSpPr>
          <p:cNvPr id="60" name="Google Shape;60;p13"/>
          <p:cNvSpPr txBox="1"/>
          <p:nvPr/>
        </p:nvSpPr>
        <p:spPr>
          <a:xfrm>
            <a:off x="542944" y="2695950"/>
            <a:ext cx="41652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600" b="1" dirty="0">
                <a:latin typeface="Times New Roman"/>
                <a:ea typeface="Times New Roman"/>
                <a:cs typeface="Times New Roman"/>
                <a:sym typeface="Times New Roman"/>
              </a:rPr>
              <a:t>Project Guide:</a:t>
            </a:r>
            <a:endParaRPr sz="1600" b="1" dirty="0">
              <a:latin typeface="Times New Roman"/>
              <a:ea typeface="Times New Roman"/>
              <a:cs typeface="Times New Roman"/>
              <a:sym typeface="Times New Roman"/>
            </a:endParaRPr>
          </a:p>
          <a:p>
            <a:pPr marL="0" lvl="0" indent="0" algn="l" rtl="0">
              <a:spcBef>
                <a:spcPts val="0"/>
              </a:spcBef>
              <a:spcAft>
                <a:spcPts val="0"/>
              </a:spcAft>
              <a:buSzPts val="852"/>
              <a:buNone/>
            </a:pPr>
            <a:endParaRPr sz="1600" dirty="0">
              <a:latin typeface="Georgia"/>
              <a:ea typeface="Georgia"/>
              <a:cs typeface="Georgia"/>
              <a:sym typeface="Georgia"/>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Mr. </a:t>
            </a:r>
            <a:r>
              <a:rPr lang="en" sz="1600" dirty="0" smtClean="0">
                <a:latin typeface="Times New Roman"/>
                <a:ea typeface="Times New Roman"/>
                <a:cs typeface="Times New Roman"/>
                <a:sym typeface="Times New Roman"/>
              </a:rPr>
              <a:t>N.SATHISH M.E.,</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ASSISTANT </a:t>
            </a:r>
            <a:r>
              <a:rPr lang="en" sz="1600" dirty="0" smtClean="0">
                <a:latin typeface="Times New Roman"/>
                <a:ea typeface="Times New Roman"/>
                <a:cs typeface="Times New Roman"/>
                <a:sym typeface="Times New Roman"/>
              </a:rPr>
              <a:t>PROFESSOR.</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DEPARTMENT OF </a:t>
            </a:r>
            <a:r>
              <a:rPr lang="en" sz="1600" dirty="0" smtClean="0">
                <a:latin typeface="Times New Roman"/>
                <a:ea typeface="Times New Roman"/>
                <a:cs typeface="Times New Roman"/>
                <a:sym typeface="Times New Roman"/>
              </a:rPr>
              <a:t>CSE,</a:t>
            </a:r>
            <a:endParaRPr sz="1600" dirty="0">
              <a:latin typeface="Times New Roman"/>
              <a:ea typeface="Times New Roman"/>
              <a:cs typeface="Times New Roman"/>
              <a:sym typeface="Times New Roman"/>
            </a:endParaRPr>
          </a:p>
          <a:p>
            <a:pPr marL="0" lvl="0" indent="0" algn="l" rtl="0">
              <a:spcBef>
                <a:spcPts val="0"/>
              </a:spcBef>
              <a:spcAft>
                <a:spcPts val="0"/>
              </a:spcAft>
              <a:buSzPts val="852"/>
              <a:buNone/>
            </a:pPr>
            <a:r>
              <a:rPr lang="en" sz="1600" dirty="0">
                <a:latin typeface="Times New Roman"/>
                <a:ea typeface="Times New Roman"/>
                <a:cs typeface="Times New Roman"/>
                <a:sym typeface="Times New Roman"/>
              </a:rPr>
              <a:t>PANIMALAR ENGINEERING </a:t>
            </a:r>
            <a:r>
              <a:rPr lang="en" sz="1600" dirty="0" smtClean="0">
                <a:latin typeface="Times New Roman"/>
                <a:ea typeface="Times New Roman"/>
                <a:cs typeface="Times New Roman"/>
                <a:sym typeface="Times New Roman"/>
              </a:rPr>
              <a:t>COLLEGE.</a:t>
            </a:r>
            <a:endParaRPr sz="1600" dirty="0">
              <a:latin typeface="Times New Roman"/>
              <a:ea typeface="Times New Roman"/>
              <a:cs typeface="Times New Roman"/>
              <a:sym typeface="Times New Roman"/>
            </a:endParaRPr>
          </a:p>
        </p:txBody>
      </p:sp>
      <p:sp>
        <p:nvSpPr>
          <p:cNvPr id="61" name="Google Shape;61;p13"/>
          <p:cNvSpPr txBox="1"/>
          <p:nvPr/>
        </p:nvSpPr>
        <p:spPr>
          <a:xfrm flipH="1">
            <a:off x="5828250" y="4195175"/>
            <a:ext cx="2188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latin typeface="Times New Roman"/>
                <a:ea typeface="Times New Roman"/>
                <a:cs typeface="Times New Roman"/>
                <a:sym typeface="Times New Roman"/>
              </a:rPr>
              <a:t>Batch Number: </a:t>
            </a:r>
            <a:r>
              <a:rPr lang="en" sz="1800" b="1">
                <a:latin typeface="Times New Roman"/>
                <a:ea typeface="Times New Roman"/>
                <a:cs typeface="Times New Roman"/>
                <a:sym typeface="Times New Roman"/>
              </a:rPr>
              <a:t>E4</a:t>
            </a:r>
            <a:endParaRPr sz="18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44" y="223569"/>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SYSTEM FLOW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8.png"/>
          <p:cNvPicPr/>
          <p:nvPr/>
        </p:nvPicPr>
        <p:blipFill>
          <a:blip r:embed="rId2"/>
          <a:srcRect l="1764" t="5489" r="-1764" b="-5489"/>
          <a:stretch>
            <a:fillRect/>
          </a:stretch>
        </p:blipFill>
        <p:spPr>
          <a:xfrm>
            <a:off x="1184434" y="1152475"/>
            <a:ext cx="6560820" cy="3718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1829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400" dirty="0">
                <a:solidFill>
                  <a:schemeClr val="bg1"/>
                </a:solidFill>
                <a:latin typeface="Times New Roman"/>
                <a:ea typeface="Times New Roman"/>
                <a:cs typeface="Times New Roman"/>
                <a:sym typeface="Times New Roman"/>
              </a:rPr>
              <a:t> </a:t>
            </a:r>
            <a:endParaRPr sz="2400" dirty="0">
              <a:solidFill>
                <a:schemeClr val="bg1"/>
              </a:solidFill>
              <a:latin typeface="Times New Roman"/>
              <a:ea typeface="Times New Roman"/>
              <a:cs typeface="Times New Roman"/>
              <a:sym typeface="Times New Roman"/>
            </a:endParaRPr>
          </a:p>
          <a:p>
            <a:pPr marL="0" indent="0" algn="ctr">
              <a:spcBef>
                <a:spcPts val="1200"/>
              </a:spcBef>
              <a:buClr>
                <a:schemeClr val="dk1"/>
              </a:buClr>
              <a:buSzPts val="1100"/>
              <a:buNone/>
            </a:pPr>
            <a:r>
              <a:rPr lang="en" sz="2400" b="1" dirty="0" smtClean="0">
                <a:solidFill>
                  <a:schemeClr val="accent5"/>
                </a:solidFill>
                <a:latin typeface="Times New Roman"/>
                <a:cs typeface="Times New Roman"/>
                <a:sym typeface="Times New Roman"/>
              </a:rPr>
              <a:t>ALGORITHM</a:t>
            </a:r>
            <a:endParaRPr lang="en" b="1" dirty="0" smtClean="0">
              <a:solidFill>
                <a:schemeClr val="accent5"/>
              </a:solidFill>
              <a:latin typeface="Times New Roman"/>
              <a:cs typeface="Times New Roman"/>
              <a:sym typeface="Times New Roman"/>
            </a:endParaRPr>
          </a:p>
          <a:p>
            <a:pPr marL="342900">
              <a:spcBef>
                <a:spcPts val="1200"/>
              </a:spcBef>
              <a:buClr>
                <a:schemeClr val="dk1"/>
              </a:buClr>
              <a:buSzPts val="1100"/>
            </a:pPr>
            <a:r>
              <a:rPr lang="en" sz="1600" dirty="0" smtClean="0">
                <a:solidFill>
                  <a:schemeClr val="bg1"/>
                </a:solidFill>
                <a:latin typeface="Times New Roman" panose="02020603050405020304" pitchFamily="18" charset="0"/>
                <a:cs typeface="Times New Roman" panose="02020603050405020304" pitchFamily="18" charset="0"/>
                <a:sym typeface="Times New Roman"/>
              </a:rPr>
              <a:t>Decision </a:t>
            </a:r>
            <a:r>
              <a:rPr lang="en" sz="1600" dirty="0">
                <a:solidFill>
                  <a:schemeClr val="bg1"/>
                </a:solidFill>
                <a:latin typeface="Times New Roman" panose="02020603050405020304" pitchFamily="18" charset="0"/>
                <a:cs typeface="Times New Roman" panose="02020603050405020304" pitchFamily="18" charset="0"/>
                <a:sym typeface="Times New Roman"/>
              </a:rPr>
              <a:t>Tree algorithm forms part of the supervised learning algorithms family. The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decision</a:t>
            </a:r>
            <a:r>
              <a:rPr lang="en" sz="1600" dirty="0">
                <a:solidFill>
                  <a:schemeClr val="bg1"/>
                </a:solidFill>
                <a:latin typeface="Times New Roman" panose="02020603050405020304" pitchFamily="18" charset="0"/>
                <a:cs typeface="Times New Roman" panose="02020603050405020304" pitchFamily="18" charset="0"/>
                <a:sym typeface="Times New Roman"/>
              </a:rPr>
              <a:t>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tree   algorithm </a:t>
            </a:r>
            <a:r>
              <a:rPr lang="en" sz="1600" dirty="0">
                <a:solidFill>
                  <a:schemeClr val="bg1"/>
                </a:solidFill>
                <a:latin typeface="Times New Roman" panose="02020603050405020304" pitchFamily="18" charset="0"/>
                <a:cs typeface="Times New Roman" panose="02020603050405020304" pitchFamily="18" charset="0"/>
                <a:sym typeface="Times New Roman"/>
              </a:rPr>
              <a:t>can also be used to solve regression and classification problems, unlike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other</a:t>
            </a:r>
            <a:r>
              <a:rPr lang="en" sz="1600" dirty="0">
                <a:solidFill>
                  <a:schemeClr val="bg1"/>
                </a:solidFill>
                <a:latin typeface="Times New Roman" panose="02020603050405020304" pitchFamily="18" charset="0"/>
                <a:cs typeface="Times New Roman" panose="02020603050405020304" pitchFamily="18" charset="0"/>
                <a:sym typeface="Times New Roman"/>
              </a:rPr>
              <a:t> </a:t>
            </a:r>
            <a:r>
              <a:rPr lang="en" sz="1600" dirty="0" smtClean="0">
                <a:solidFill>
                  <a:schemeClr val="bg1"/>
                </a:solidFill>
                <a:latin typeface="Times New Roman" panose="02020603050405020304" pitchFamily="18" charset="0"/>
                <a:cs typeface="Times New Roman" panose="02020603050405020304" pitchFamily="18" charset="0"/>
                <a:sym typeface="Times New Roman"/>
              </a:rPr>
              <a:t>supervised </a:t>
            </a:r>
            <a:r>
              <a:rPr lang="en" sz="1600" dirty="0">
                <a:solidFill>
                  <a:schemeClr val="bg1"/>
                </a:solidFill>
                <a:latin typeface="Times New Roman" panose="02020603050405020304" pitchFamily="18" charset="0"/>
                <a:cs typeface="Times New Roman" panose="02020603050405020304" pitchFamily="18" charset="0"/>
                <a:sym typeface="Times New Roman"/>
              </a:rPr>
              <a:t>learning algorithms.</a:t>
            </a:r>
            <a:endParaRPr sz="1600" dirty="0">
              <a:solidFill>
                <a:schemeClr val="bg1"/>
              </a:solidFill>
              <a:latin typeface="Times New Roman" panose="02020603050405020304" pitchFamily="18" charset="0"/>
              <a:cs typeface="Times New Roman" panose="02020603050405020304" pitchFamily="18" charset="0"/>
              <a:sym typeface="Times New Roman"/>
            </a:endParaRPr>
          </a:p>
          <a:p>
            <a:pPr marL="0" lvl="0" indent="0" algn="l" rtl="0">
              <a:spcBef>
                <a:spcPts val="1200"/>
              </a:spcBef>
              <a:spcAft>
                <a:spcPts val="1200"/>
              </a:spcAft>
              <a:buNone/>
            </a:pPr>
            <a:endParaRPr dirty="0">
              <a:latin typeface="Times New Roman"/>
              <a:ea typeface="Times New Roman"/>
              <a:cs typeface="Times New Roman"/>
              <a:sym typeface="Times New Roman"/>
            </a:endParaRPr>
          </a:p>
        </p:txBody>
      </p:sp>
      <p:pic>
        <p:nvPicPr>
          <p:cNvPr id="129" name="Google Shape;129;p24"/>
          <p:cNvPicPr preferRelativeResize="0"/>
          <p:nvPr/>
        </p:nvPicPr>
        <p:blipFill>
          <a:blip r:embed="rId3">
            <a:alphaModFix/>
          </a:blip>
          <a:stretch>
            <a:fillRect/>
          </a:stretch>
        </p:blipFill>
        <p:spPr>
          <a:xfrm>
            <a:off x="1702187" y="2116125"/>
            <a:ext cx="5305832" cy="26058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body" idx="1"/>
          </p:nvPr>
        </p:nvSpPr>
        <p:spPr>
          <a:xfrm>
            <a:off x="157163" y="228600"/>
            <a:ext cx="8772526" cy="4772025"/>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Clr>
                <a:schemeClr val="dk1"/>
              </a:buClr>
              <a:buSzPts val="1100"/>
              <a:buFont typeface="Arial"/>
              <a:buNone/>
            </a:pPr>
            <a:r>
              <a:rPr lang="en" sz="700" dirty="0">
                <a:solidFill>
                  <a:schemeClr val="accent5"/>
                </a:solidFill>
              </a:rPr>
              <a:t>   </a:t>
            </a:r>
            <a:r>
              <a:rPr lang="en" sz="1900" b="1" dirty="0">
                <a:solidFill>
                  <a:schemeClr val="accent5"/>
                </a:solidFill>
                <a:latin typeface="Times New Roman"/>
                <a:ea typeface="Times New Roman"/>
                <a:cs typeface="Times New Roman"/>
                <a:sym typeface="Times New Roman"/>
              </a:rPr>
              <a:t>Handling Missing Data</a:t>
            </a:r>
            <a:endParaRPr sz="1900" b="1" dirty="0">
              <a:solidFill>
                <a:schemeClr val="accent5"/>
              </a:solidFill>
              <a:latin typeface="Times New Roman"/>
              <a:ea typeface="Times New Roman"/>
              <a:cs typeface="Times New Roman"/>
              <a:sym typeface="Times New Roman"/>
            </a:endParaRPr>
          </a:p>
          <a:p>
            <a:pPr marL="285750" marR="1041400" indent="-285750" algn="just">
              <a:lnSpc>
                <a:spcPct val="150000"/>
              </a:lnSpc>
              <a:spcBef>
                <a:spcPts val="700"/>
              </a:spcBef>
              <a:buClr>
                <a:schemeClr val="dk1"/>
              </a:buClr>
              <a:buSzPts val="1100"/>
            </a:pPr>
            <a:r>
              <a:rPr lang="en" sz="1400" dirty="0">
                <a:solidFill>
                  <a:schemeClr val="dk1"/>
                </a:solidFill>
              </a:rPr>
              <a:t> </a:t>
            </a:r>
            <a:r>
              <a:rPr lang="en" sz="1500" dirty="0">
                <a:solidFill>
                  <a:schemeClr val="dk1"/>
                </a:solidFill>
                <a:latin typeface="Times New Roman" panose="02020603050405020304" pitchFamily="18" charset="0"/>
                <a:cs typeface="Times New Roman" panose="02020603050405020304" pitchFamily="18" charset="0"/>
              </a:rPr>
              <a:t>In this section a preprocessing method for handling the missing data is done. The data </a:t>
            </a:r>
            <a:r>
              <a:rPr lang="en" sz="1500" dirty="0" smtClean="0">
                <a:solidFill>
                  <a:schemeClr val="dk1"/>
                </a:solidFill>
                <a:latin typeface="Times New Roman" panose="02020603050405020304" pitchFamily="18" charset="0"/>
                <a:cs typeface="Times New Roman" panose="02020603050405020304" pitchFamily="18" charset="0"/>
              </a:rPr>
              <a:t>files</a:t>
            </a:r>
            <a:r>
              <a:rPr lang="en" sz="1500" dirty="0">
                <a:solidFill>
                  <a:schemeClr val="dk1"/>
                </a:solidFill>
                <a:latin typeface="Times New Roman" panose="02020603050405020304" pitchFamily="18" charset="0"/>
                <a:cs typeface="Times New Roman" panose="02020603050405020304" pitchFamily="18" charset="0"/>
              </a:rPr>
              <a:t> </a:t>
            </a:r>
            <a:r>
              <a:rPr lang="en" sz="1500" dirty="0" smtClean="0">
                <a:solidFill>
                  <a:schemeClr val="dk1"/>
                </a:solidFill>
                <a:latin typeface="Times New Roman" panose="02020603050405020304" pitchFamily="18" charset="0"/>
                <a:cs typeface="Times New Roman" panose="02020603050405020304" pitchFamily="18" charset="0"/>
              </a:rPr>
              <a:t>are read </a:t>
            </a:r>
            <a:r>
              <a:rPr lang="en" sz="1500" dirty="0">
                <a:solidFill>
                  <a:schemeClr val="dk1"/>
                </a:solidFill>
                <a:latin typeface="Times New Roman" panose="02020603050405020304" pitchFamily="18" charset="0"/>
                <a:cs typeface="Times New Roman" panose="02020603050405020304" pitchFamily="18" charset="0"/>
              </a:rPr>
              <a:t>which gives the demographic information, patient details and </a:t>
            </a:r>
            <a:r>
              <a:rPr lang="en" sz="1500" dirty="0" smtClean="0">
                <a:solidFill>
                  <a:schemeClr val="dk1"/>
                </a:solidFill>
                <a:latin typeface="Times New Roman" panose="02020603050405020304" pitchFamily="18" charset="0"/>
                <a:cs typeface="Times New Roman" panose="02020603050405020304" pitchFamily="18" charset="0"/>
              </a:rPr>
              <a:t>combine </a:t>
            </a:r>
            <a:r>
              <a:rPr lang="en" sz="1500" dirty="0">
                <a:solidFill>
                  <a:schemeClr val="dk1"/>
                </a:solidFill>
                <a:latin typeface="Times New Roman" panose="02020603050405020304" pitchFamily="18" charset="0"/>
                <a:cs typeface="Times New Roman" panose="02020603050405020304" pitchFamily="18" charset="0"/>
              </a:rPr>
              <a:t>them to  </a:t>
            </a:r>
            <a:r>
              <a:rPr lang="en" sz="1500" dirty="0" smtClean="0">
                <a:solidFill>
                  <a:schemeClr val="dk1"/>
                </a:solidFill>
                <a:latin typeface="Times New Roman" panose="02020603050405020304" pitchFamily="18" charset="0"/>
                <a:cs typeface="Times New Roman" panose="02020603050405020304" pitchFamily="18" charset="0"/>
              </a:rPr>
              <a:t>create </a:t>
            </a:r>
            <a:r>
              <a:rPr lang="en" sz="1500" dirty="0">
                <a:solidFill>
                  <a:schemeClr val="dk1"/>
                </a:solidFill>
                <a:latin typeface="Times New Roman" panose="02020603050405020304" pitchFamily="18" charset="0"/>
                <a:cs typeface="Times New Roman" panose="02020603050405020304" pitchFamily="18" charset="0"/>
              </a:rPr>
              <a:t>a new preprocessed data.</a:t>
            </a:r>
            <a:endParaRPr sz="1500" dirty="0">
              <a:solidFill>
                <a:schemeClr val="dk1"/>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Clr>
                <a:schemeClr val="dk1"/>
              </a:buClr>
              <a:buSzPts val="1100"/>
              <a:buFont typeface="Arial"/>
              <a:buNone/>
            </a:pPr>
            <a:endParaRPr sz="15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100" dirty="0"/>
          </a:p>
        </p:txBody>
      </p:sp>
      <p:pic>
        <p:nvPicPr>
          <p:cNvPr id="135" name="Google Shape;135;p25"/>
          <p:cNvPicPr preferRelativeResize="0"/>
          <p:nvPr/>
        </p:nvPicPr>
        <p:blipFill>
          <a:blip r:embed="rId3">
            <a:alphaModFix/>
          </a:blip>
          <a:stretch>
            <a:fillRect/>
          </a:stretch>
        </p:blipFill>
        <p:spPr>
          <a:xfrm>
            <a:off x="1147728" y="2028775"/>
            <a:ext cx="6646103" cy="284326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6"/>
          <p:cNvPicPr preferRelativeResize="0"/>
          <p:nvPr/>
        </p:nvPicPr>
        <p:blipFill>
          <a:blip r:embed="rId3">
            <a:alphaModFix/>
          </a:blip>
          <a:stretch>
            <a:fillRect/>
          </a:stretch>
        </p:blipFill>
        <p:spPr>
          <a:xfrm>
            <a:off x="385762" y="878682"/>
            <a:ext cx="8258175" cy="37709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0" y="292894"/>
            <a:ext cx="8832300" cy="83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Data collection and audio segmentation</a:t>
            </a:r>
            <a:endParaRPr sz="2400" b="1" dirty="0">
              <a:solidFill>
                <a:schemeClr val="accent5"/>
              </a:solidFill>
              <a:latin typeface="Times New Roman" panose="02020603050405020304" pitchFamily="18" charset="0"/>
              <a:cs typeface="Times New Roman" panose="02020603050405020304" pitchFamily="18" charset="0"/>
              <a:sym typeface="Times New Roman"/>
            </a:endParaRPr>
          </a:p>
          <a:p>
            <a:pPr marL="0" lvl="0" indent="0" algn="l" rtl="0">
              <a:spcBef>
                <a:spcPts val="0"/>
              </a:spcBef>
              <a:spcAft>
                <a:spcPts val="0"/>
              </a:spcAft>
              <a:buSzPts val="990"/>
              <a:buNone/>
            </a:pPr>
            <a:endParaRPr sz="3090" dirty="0"/>
          </a:p>
        </p:txBody>
      </p:sp>
      <p:sp>
        <p:nvSpPr>
          <p:cNvPr id="146" name="Google Shape;146;p27"/>
          <p:cNvSpPr txBox="1">
            <a:spLocks noGrp="1"/>
          </p:cNvSpPr>
          <p:nvPr>
            <p:ph type="body" idx="1"/>
          </p:nvPr>
        </p:nvSpPr>
        <p:spPr>
          <a:xfrm>
            <a:off x="271462" y="1056507"/>
            <a:ext cx="8443913" cy="3386906"/>
          </a:xfrm>
          <a:prstGeom prst="rect">
            <a:avLst/>
          </a:prstGeom>
        </p:spPr>
        <p:txBody>
          <a:bodyPr spcFirstLastPara="1" wrap="square" lIns="91425" tIns="91425" rIns="91425" bIns="91425" anchor="t" anchorCtr="0">
            <a:normAutofit/>
          </a:bodyPr>
          <a:lstStyle/>
          <a:p>
            <a:pPr marL="285750" indent="-285750" algn="just">
              <a:lnSpc>
                <a:spcPct val="115000"/>
              </a:lnSpc>
            </a:pPr>
            <a:r>
              <a:rPr lang="en" sz="1600" dirty="0">
                <a:solidFill>
                  <a:schemeClr val="dk1"/>
                </a:solidFill>
                <a:latin typeface="Times New Roman"/>
                <a:ea typeface="Times New Roman"/>
                <a:cs typeface="Times New Roman"/>
                <a:sym typeface="Times New Roman"/>
              </a:rPr>
              <a:t>In this module the data is collected in the form of audio, these audio files are stored and they are converted in the form of a text file, this is how the data is collected. </a:t>
            </a:r>
            <a:endParaRPr sz="1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285750" indent="-285750" algn="just">
              <a:lnSpc>
                <a:spcPct val="115000"/>
              </a:lnSpc>
            </a:pPr>
            <a:r>
              <a:rPr lang="en" sz="1600" dirty="0">
                <a:solidFill>
                  <a:schemeClr val="dk1"/>
                </a:solidFill>
                <a:latin typeface="Times New Roman"/>
                <a:ea typeface="Times New Roman"/>
                <a:cs typeface="Times New Roman"/>
                <a:sym typeface="Times New Roman"/>
              </a:rPr>
              <a:t>The respiratory sounds were recorded utilizing a multi-channel or single channel obtaining technique, with each channel highlighting to an auscultating purpose of the member and each channel is saved in different files. </a:t>
            </a:r>
            <a:endParaRPr sz="16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285750" indent="-285750" algn="just">
              <a:lnSpc>
                <a:spcPct val="115000"/>
              </a:lnSpc>
            </a:pPr>
            <a:r>
              <a:rPr lang="en" sz="1600" dirty="0">
                <a:solidFill>
                  <a:schemeClr val="dk1"/>
                </a:solidFill>
                <a:latin typeface="Times New Roman"/>
                <a:ea typeface="Times New Roman"/>
                <a:cs typeface="Times New Roman"/>
                <a:sym typeface="Times New Roman"/>
              </a:rPr>
              <a:t>The auscultation points are: Anterior right (Ar), Lateral Right (Lr), Posterior right (Pr), Trachea (Tc), Anterior left (Al), Lateral left (Ll) and Posterior left (Pl).</a:t>
            </a:r>
            <a:endParaRPr sz="1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17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0" y="332850"/>
            <a:ext cx="8832300" cy="665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Preprocessing and cleaning</a:t>
            </a:r>
            <a:endParaRPr sz="2400" b="1" dirty="0">
              <a:solidFill>
                <a:schemeClr val="accent5"/>
              </a:solidFill>
              <a:latin typeface="Times New Roman" panose="02020603050405020304" pitchFamily="18" charset="0"/>
              <a:cs typeface="Times New Roman" panose="02020603050405020304" pitchFamily="18" charset="0"/>
            </a:endParaRPr>
          </a:p>
        </p:txBody>
      </p:sp>
      <p:sp>
        <p:nvSpPr>
          <p:cNvPr id="152" name="Google Shape;152;p28"/>
          <p:cNvSpPr txBox="1">
            <a:spLocks noGrp="1"/>
          </p:cNvSpPr>
          <p:nvPr>
            <p:ph type="body" idx="1"/>
          </p:nvPr>
        </p:nvSpPr>
        <p:spPr>
          <a:xfrm>
            <a:off x="228600" y="1211391"/>
            <a:ext cx="8487697" cy="3508094"/>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Data preprocessing involves the transformation of the raw dataset into an understandable format. </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Preprocessing data is a fundamental stage in data mining to improve data efficiency</a:t>
            </a:r>
            <a:r>
              <a:rPr lang="en" sz="1800" dirty="0" smtClean="0">
                <a:solidFill>
                  <a:schemeClr val="bg1"/>
                </a:solidFill>
                <a:latin typeface="Times New Roman" panose="02020603050405020304" pitchFamily="18" charset="0"/>
                <a:cs typeface="Times New Roman" panose="02020603050405020304" pitchFamily="18" charset="0"/>
                <a:sym typeface="Times New Roman"/>
              </a:rPr>
              <a:t>.</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a:solidFill>
                  <a:schemeClr val="bg1"/>
                </a:solidFill>
                <a:latin typeface="Times New Roman" panose="02020603050405020304" pitchFamily="18" charset="0"/>
                <a:cs typeface="Times New Roman" panose="02020603050405020304" pitchFamily="18" charset="0"/>
                <a:sym typeface="Times New Roman"/>
              </a:rPr>
              <a:t>The data preprocessing methods directly affect the outcomes of any analytic </a:t>
            </a:r>
            <a:r>
              <a:rPr lang="en" sz="1800" dirty="0" smtClean="0">
                <a:solidFill>
                  <a:schemeClr val="bg1"/>
                </a:solidFill>
                <a:latin typeface="Times New Roman" panose="02020603050405020304" pitchFamily="18" charset="0"/>
                <a:cs typeface="Times New Roman" panose="02020603050405020304" pitchFamily="18" charset="0"/>
                <a:sym typeface="Times New Roman"/>
              </a:rPr>
              <a:t>algorithm.</a:t>
            </a:r>
            <a:endParaRPr lang="en" sz="1800" dirty="0">
              <a:solidFill>
                <a:schemeClr val="bg1"/>
              </a:solidFill>
              <a:latin typeface="Times New Roman" panose="02020603050405020304" pitchFamily="18" charset="0"/>
              <a:cs typeface="Times New Roman" panose="02020603050405020304" pitchFamily="18" charset="0"/>
              <a:sym typeface="Times New Roman"/>
            </a:endParaRPr>
          </a:p>
          <a:p>
            <a:pPr marL="285750" indent="-285750" algn="just">
              <a:lnSpc>
                <a:spcPct val="150000"/>
              </a:lnSpc>
            </a:pPr>
            <a:r>
              <a:rPr lang="en" sz="1800" dirty="0" smtClean="0">
                <a:solidFill>
                  <a:schemeClr val="bg1"/>
                </a:solidFill>
                <a:latin typeface="Times New Roman" panose="02020603050405020304" pitchFamily="18" charset="0"/>
                <a:cs typeface="Times New Roman" panose="02020603050405020304" pitchFamily="18" charset="0"/>
                <a:sym typeface="Times New Roman"/>
              </a:rPr>
              <a:t>These </a:t>
            </a:r>
            <a:r>
              <a:rPr lang="en" sz="1800" dirty="0">
                <a:solidFill>
                  <a:schemeClr val="bg1"/>
                </a:solidFill>
                <a:latin typeface="Times New Roman" panose="02020603050405020304" pitchFamily="18" charset="0"/>
                <a:cs typeface="Times New Roman" panose="02020603050405020304" pitchFamily="18" charset="0"/>
                <a:sym typeface="Times New Roman"/>
              </a:rPr>
              <a:t>datas are pre-processed and we have to clean the unwanted values all the null values.</a:t>
            </a:r>
            <a:endParaRPr sz="1800" dirty="0">
              <a:solidFill>
                <a:schemeClr val="bg1"/>
              </a:solidFill>
              <a:latin typeface="Times New Roman" panose="02020603050405020304" pitchFamily="18" charset="0"/>
              <a:cs typeface="Times New Roman" panose="02020603050405020304" pitchFamily="18" charset="0"/>
              <a:sym typeface="Times New Roman"/>
            </a:endParaRPr>
          </a:p>
          <a:p>
            <a:pPr marL="0" lvl="0" indent="0" algn="just" rtl="0">
              <a:spcBef>
                <a:spcPts val="0"/>
              </a:spcBef>
              <a:spcAft>
                <a:spcPts val="0"/>
              </a:spcAft>
              <a:buClr>
                <a:schemeClr val="dk1"/>
              </a:buClr>
              <a:buSzPts val="1100"/>
              <a:buFont typeface="Arial"/>
              <a:buNone/>
            </a:pPr>
            <a:endParaRPr sz="17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0" y="378619"/>
            <a:ext cx="8832300" cy="7140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57558"/>
              <a:buFont typeface="Arial"/>
              <a:buNone/>
            </a:pPr>
            <a:r>
              <a:rPr lang="en" sz="2400" b="1" dirty="0">
                <a:solidFill>
                  <a:schemeClr val="accent5"/>
                </a:solidFill>
                <a:latin typeface="Times New Roman" panose="02020603050405020304" pitchFamily="18" charset="0"/>
                <a:cs typeface="Times New Roman" panose="02020603050405020304" pitchFamily="18" charset="0"/>
                <a:sym typeface="Times New Roman"/>
              </a:rPr>
              <a:t>Respiratory disease classification</a:t>
            </a:r>
            <a:endParaRPr sz="2400" b="1" dirty="0">
              <a:solidFill>
                <a:schemeClr val="accent5"/>
              </a:solidFill>
              <a:latin typeface="Times New Roman" panose="02020603050405020304" pitchFamily="18" charset="0"/>
              <a:cs typeface="Times New Roman" panose="02020603050405020304" pitchFamily="18" charset="0"/>
              <a:sym typeface="Times New Roman"/>
            </a:endParaRPr>
          </a:p>
          <a:p>
            <a:pPr marL="0" lvl="0" indent="0" algn="l" rtl="0">
              <a:spcBef>
                <a:spcPts val="0"/>
              </a:spcBef>
              <a:spcAft>
                <a:spcPts val="0"/>
              </a:spcAft>
              <a:buNone/>
            </a:pPr>
            <a:endParaRPr dirty="0"/>
          </a:p>
        </p:txBody>
      </p:sp>
      <p:sp>
        <p:nvSpPr>
          <p:cNvPr id="164" name="Google Shape;164;p30"/>
          <p:cNvSpPr txBox="1">
            <a:spLocks noGrp="1"/>
          </p:cNvSpPr>
          <p:nvPr>
            <p:ph type="body" idx="1"/>
          </p:nvPr>
        </p:nvSpPr>
        <p:spPr>
          <a:xfrm>
            <a:off x="252655" y="1092619"/>
            <a:ext cx="8579645" cy="4386637"/>
          </a:xfrm>
          <a:prstGeom prst="rect">
            <a:avLst/>
          </a:prstGeom>
        </p:spPr>
        <p:txBody>
          <a:bodyPr spcFirstLastPara="1" wrap="square" lIns="91425" tIns="91425" rIns="91425" bIns="91425" anchor="t" anchorCtr="0">
            <a:normAutofit/>
          </a:bodyPr>
          <a:lstStyle/>
          <a:p>
            <a:pPr marL="285750" indent="-285750"/>
            <a:endParaRPr lang="en" sz="1800" dirty="0" smtClean="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The collected datasets, processing of data, training the model all these are executed to predict the type of disease the patient suffers.</a:t>
            </a:r>
            <a:endParaRPr lang="en" sz="1800" dirty="0">
              <a:solidFill>
                <a:schemeClr val="dk1"/>
              </a:solidFill>
              <a:latin typeface="Times New Roman"/>
              <a:ea typeface="Times New Roman"/>
              <a:cs typeface="Times New Roman"/>
              <a:sym typeface="Times New Roman"/>
            </a:endParaRPr>
          </a:p>
          <a:p>
            <a:pPr marL="285750" indent="-285750"/>
            <a:endParaRPr lang="en" sz="1800" dirty="0" smtClean="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In </a:t>
            </a:r>
            <a:r>
              <a:rPr lang="en" sz="1800" dirty="0">
                <a:solidFill>
                  <a:schemeClr val="dk1"/>
                </a:solidFill>
                <a:latin typeface="Times New Roman"/>
                <a:ea typeface="Times New Roman"/>
                <a:cs typeface="Times New Roman"/>
                <a:sym typeface="Times New Roman"/>
              </a:rPr>
              <a:t>this module it will classify whether the person is healthy or infected. It gives either of these as a </a:t>
            </a:r>
            <a:r>
              <a:rPr lang="en" sz="1800" dirty="0" smtClean="0">
                <a:solidFill>
                  <a:schemeClr val="dk1"/>
                </a:solidFill>
                <a:latin typeface="Times New Roman"/>
                <a:ea typeface="Times New Roman"/>
                <a:cs typeface="Times New Roman"/>
                <a:sym typeface="Times New Roman"/>
              </a:rPr>
              <a:t>result.</a:t>
            </a:r>
          </a:p>
          <a:p>
            <a:pPr marL="0" indent="0">
              <a:buNone/>
            </a:pPr>
            <a:endParaRPr lang="en" sz="1800" dirty="0">
              <a:solidFill>
                <a:schemeClr val="dk1"/>
              </a:solidFill>
              <a:latin typeface="Times New Roman"/>
              <a:ea typeface="Times New Roman"/>
              <a:cs typeface="Times New Roman"/>
              <a:sym typeface="Times New Roman"/>
            </a:endParaRPr>
          </a:p>
          <a:p>
            <a:pPr marL="285750" indent="-285750"/>
            <a:r>
              <a:rPr lang="en" sz="1800" dirty="0" smtClean="0">
                <a:solidFill>
                  <a:schemeClr val="dk1"/>
                </a:solidFill>
                <a:latin typeface="Times New Roman"/>
                <a:ea typeface="Times New Roman"/>
                <a:cs typeface="Times New Roman"/>
                <a:sym typeface="Times New Roman"/>
              </a:rPr>
              <a:t>If </a:t>
            </a:r>
            <a:r>
              <a:rPr lang="en" sz="1800" dirty="0">
                <a:solidFill>
                  <a:schemeClr val="dk1"/>
                </a:solidFill>
                <a:latin typeface="Times New Roman"/>
                <a:ea typeface="Times New Roman"/>
                <a:cs typeface="Times New Roman"/>
                <a:sym typeface="Times New Roman"/>
              </a:rPr>
              <a:t>the person is infected it will identify the type of </a:t>
            </a:r>
            <a:r>
              <a:rPr lang="en" sz="1800" dirty="0" smtClean="0">
                <a:solidFill>
                  <a:schemeClr val="dk1"/>
                </a:solidFill>
                <a:latin typeface="Times New Roman"/>
                <a:ea typeface="Times New Roman"/>
                <a:cs typeface="Times New Roman"/>
                <a:sym typeface="Times New Roman"/>
              </a:rPr>
              <a:t>disease </a:t>
            </a:r>
            <a:r>
              <a:rPr lang="en" sz="1800" dirty="0">
                <a:solidFill>
                  <a:schemeClr val="dk1"/>
                </a:solidFill>
                <a:latin typeface="Times New Roman"/>
                <a:ea typeface="Times New Roman"/>
                <a:cs typeface="Times New Roman"/>
                <a:sym typeface="Times New Roman"/>
              </a:rPr>
              <a:t>and display the disease name else it will display the person is normal.</a:t>
            </a:r>
            <a:endParaRPr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 y="171451"/>
            <a:ext cx="8832300" cy="895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TESTING / PERFORMANCE ANALYSIS</a:t>
            </a:r>
            <a:endParaRPr sz="1800" b="1" dirty="0">
              <a:solidFill>
                <a:schemeClr val="accent5"/>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170" name="Google Shape;170;p31"/>
          <p:cNvSpPr txBox="1">
            <a:spLocks noGrp="1"/>
          </p:cNvSpPr>
          <p:nvPr>
            <p:ph type="body" idx="1"/>
          </p:nvPr>
        </p:nvSpPr>
        <p:spPr>
          <a:xfrm>
            <a:off x="307181" y="738250"/>
            <a:ext cx="8525120" cy="45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500" b="1" dirty="0">
                <a:solidFill>
                  <a:schemeClr val="dk1"/>
                </a:solidFill>
                <a:latin typeface="Times New Roman"/>
                <a:ea typeface="Times New Roman"/>
                <a:cs typeface="Times New Roman"/>
                <a:sym typeface="Times New Roman"/>
              </a:rPr>
              <a:t>  SYSTEM TESTING</a:t>
            </a:r>
            <a:endParaRPr sz="1500" b="1" dirty="0">
              <a:solidFill>
                <a:schemeClr val="dk1"/>
              </a:solidFill>
              <a:latin typeface="Times New Roman"/>
              <a:ea typeface="Times New Roman"/>
              <a:cs typeface="Times New Roman"/>
              <a:sym typeface="Times New Roman"/>
            </a:endParaRPr>
          </a:p>
          <a:p>
            <a:pPr marL="76200" marR="0" lvl="0" indent="0" algn="just" rtl="0">
              <a:spcBef>
                <a:spcPts val="700"/>
              </a:spcBef>
              <a:spcAft>
                <a:spcPts val="0"/>
              </a:spcAft>
              <a:buNone/>
            </a:pPr>
            <a:r>
              <a:rPr lang="en" sz="1600" dirty="0">
                <a:solidFill>
                  <a:schemeClr val="dk1"/>
                </a:solidFill>
                <a:latin typeface="Times New Roman"/>
                <a:ea typeface="Times New Roman"/>
                <a:cs typeface="Times New Roman"/>
                <a:sym typeface="Times New Roman"/>
              </a:rPr>
              <a:t>The testing and the evaluation part are the most important part in any research or development of a model. As we need to understand and check whether our model is performing the way it should be.</a:t>
            </a:r>
            <a:endParaRPr sz="1600" dirty="0">
              <a:solidFill>
                <a:schemeClr val="dk1"/>
              </a:solidFill>
              <a:latin typeface="Times New Roman"/>
              <a:ea typeface="Times New Roman"/>
              <a:cs typeface="Times New Roman"/>
              <a:sym typeface="Times New Roman"/>
            </a:endParaRPr>
          </a:p>
          <a:p>
            <a:pPr marL="0" marR="0" lvl="0" indent="0" algn="just" rtl="0">
              <a:spcBef>
                <a:spcPts val="700"/>
              </a:spcBef>
              <a:spcAft>
                <a:spcPts val="0"/>
              </a:spcAft>
              <a:buNone/>
            </a:pPr>
            <a:r>
              <a:rPr lang="en" sz="1400" dirty="0">
                <a:solidFill>
                  <a:schemeClr val="dk1"/>
                </a:solidFill>
                <a:latin typeface="Times New Roman"/>
                <a:ea typeface="Times New Roman"/>
                <a:cs typeface="Times New Roman"/>
                <a:sym typeface="Times New Roman"/>
              </a:rPr>
              <a:t> </a:t>
            </a:r>
            <a:r>
              <a:rPr lang="en" sz="1600" b="1" dirty="0" smtClean="0">
                <a:solidFill>
                  <a:schemeClr val="dk1"/>
                </a:solidFill>
                <a:latin typeface="Times New Roman"/>
                <a:ea typeface="Times New Roman"/>
                <a:cs typeface="Times New Roman"/>
                <a:sym typeface="Times New Roman"/>
              </a:rPr>
              <a:t>Decision </a:t>
            </a:r>
            <a:r>
              <a:rPr lang="en" sz="1600" b="1" dirty="0">
                <a:solidFill>
                  <a:schemeClr val="dk1"/>
                </a:solidFill>
                <a:latin typeface="Times New Roman"/>
                <a:ea typeface="Times New Roman"/>
                <a:cs typeface="Times New Roman"/>
                <a:sym typeface="Times New Roman"/>
              </a:rPr>
              <a:t>Tree</a:t>
            </a:r>
            <a:endParaRPr sz="1600" b="1" dirty="0">
              <a:solidFill>
                <a:schemeClr val="dk1"/>
              </a:solidFill>
              <a:latin typeface="Times New Roman"/>
              <a:ea typeface="Times New Roman"/>
              <a:cs typeface="Times New Roman"/>
              <a:sym typeface="Times New Roman"/>
            </a:endParaRPr>
          </a:p>
          <a:p>
            <a:pPr marL="76200" marR="0" lvl="0" indent="0" algn="just" rtl="0">
              <a:spcBef>
                <a:spcPts val="0"/>
              </a:spcBef>
              <a:spcAft>
                <a:spcPts val="0"/>
              </a:spcAft>
              <a:buNone/>
            </a:pPr>
            <a:r>
              <a:rPr lang="en" sz="1400" dirty="0">
                <a:solidFill>
                  <a:schemeClr val="dk1"/>
                </a:solidFill>
                <a:latin typeface="Times New Roman"/>
                <a:ea typeface="Times New Roman"/>
                <a:cs typeface="Times New Roman"/>
                <a:sym typeface="Times New Roman"/>
              </a:rPr>
              <a:t> The accuracy and the classification</a:t>
            </a:r>
            <a:endParaRPr sz="1400" dirty="0">
              <a:solidFill>
                <a:schemeClr val="dk1"/>
              </a:solidFill>
              <a:latin typeface="Times New Roman"/>
              <a:ea typeface="Times New Roman"/>
              <a:cs typeface="Times New Roman"/>
              <a:sym typeface="Times New Roman"/>
            </a:endParaRPr>
          </a:p>
          <a:p>
            <a:pPr marL="76200" marR="0" lvl="0" indent="0" algn="just" rtl="0">
              <a:spcBef>
                <a:spcPts val="0"/>
              </a:spcBef>
              <a:spcAft>
                <a:spcPts val="0"/>
              </a:spcAft>
              <a:buNone/>
            </a:pPr>
            <a:r>
              <a:rPr lang="en" sz="1400" dirty="0">
                <a:solidFill>
                  <a:schemeClr val="dk1"/>
                </a:solidFill>
                <a:latin typeface="Times New Roman"/>
                <a:ea typeface="Times New Roman"/>
                <a:cs typeface="Times New Roman"/>
                <a:sym typeface="Times New Roman"/>
              </a:rPr>
              <a:t> report is as follows.</a:t>
            </a:r>
            <a:endParaRPr sz="1400" dirty="0">
              <a:solidFill>
                <a:schemeClr val="dk1"/>
              </a:solidFill>
              <a:latin typeface="Times New Roman"/>
              <a:ea typeface="Times New Roman"/>
              <a:cs typeface="Times New Roman"/>
              <a:sym typeface="Times New Roman"/>
            </a:endParaRPr>
          </a:p>
          <a:p>
            <a:pPr marL="76200" marR="0" lvl="0" indent="0" algn="just" rtl="0">
              <a:spcBef>
                <a:spcPts val="700"/>
              </a:spcBef>
              <a:spcAft>
                <a:spcPts val="0"/>
              </a:spcAft>
              <a:buClr>
                <a:schemeClr val="dk1"/>
              </a:buClr>
              <a:buSzPts val="1100"/>
              <a:buFont typeface="Arial"/>
              <a:buNone/>
            </a:pP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1200"/>
              </a:spcAft>
              <a:buNone/>
            </a:pPr>
            <a:endParaRPr sz="2000" dirty="0"/>
          </a:p>
        </p:txBody>
      </p:sp>
      <p:pic>
        <p:nvPicPr>
          <p:cNvPr id="171" name="Google Shape;171;p31"/>
          <p:cNvPicPr preferRelativeResize="0"/>
          <p:nvPr/>
        </p:nvPicPr>
        <p:blipFill>
          <a:blip r:embed="rId3">
            <a:alphaModFix/>
          </a:blip>
          <a:stretch>
            <a:fillRect/>
          </a:stretch>
        </p:blipFill>
        <p:spPr>
          <a:xfrm>
            <a:off x="3429953" y="2075973"/>
            <a:ext cx="5023732" cy="28905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0" y="0"/>
            <a:ext cx="9144000" cy="750300"/>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800"/>
              </a:spcBef>
              <a:spcAft>
                <a:spcPts val="200"/>
              </a:spcAft>
              <a:buClr>
                <a:schemeClr val="dk1"/>
              </a:buClr>
              <a:buSzPts val="1100"/>
              <a:buFont typeface="Arial"/>
              <a:buNone/>
            </a:pPr>
            <a:r>
              <a:rPr lang="en" sz="1700" b="1" dirty="0">
                <a:solidFill>
                  <a:schemeClr val="accent5"/>
                </a:solidFill>
                <a:latin typeface="Times New Roman"/>
                <a:ea typeface="Times New Roman"/>
                <a:cs typeface="Times New Roman"/>
                <a:sym typeface="Times New Roman"/>
              </a:rPr>
              <a:t> Web Application Testing</a:t>
            </a:r>
            <a:endParaRPr sz="3100" dirty="0">
              <a:solidFill>
                <a:schemeClr val="accent5"/>
              </a:solidFill>
            </a:endParaRPr>
          </a:p>
        </p:txBody>
      </p:sp>
      <p:sp>
        <p:nvSpPr>
          <p:cNvPr id="177" name="Google Shape;177;p32"/>
          <p:cNvSpPr txBox="1">
            <a:spLocks noGrp="1"/>
          </p:cNvSpPr>
          <p:nvPr>
            <p:ph type="body" idx="1"/>
          </p:nvPr>
        </p:nvSpPr>
        <p:spPr>
          <a:xfrm>
            <a:off x="60500" y="478000"/>
            <a:ext cx="9144000" cy="4465800"/>
          </a:xfrm>
          <a:prstGeom prst="rect">
            <a:avLst/>
          </a:prstGeom>
        </p:spPr>
        <p:txBody>
          <a:bodyPr spcFirstLastPara="1" wrap="square" lIns="91425" tIns="91425" rIns="91425" bIns="91425" anchor="t" anchorCtr="0">
            <a:normAutofit/>
          </a:bodyPr>
          <a:lstStyle/>
          <a:p>
            <a:pPr marL="0" marR="0" lvl="0" indent="0" algn="just" rtl="0">
              <a:spcBef>
                <a:spcPts val="1200"/>
              </a:spcBef>
              <a:spcAft>
                <a:spcPts val="0"/>
              </a:spcAft>
              <a:buNone/>
            </a:pPr>
            <a:r>
              <a:rPr lang="en" sz="1400" dirty="0">
                <a:solidFill>
                  <a:schemeClr val="dk1"/>
                </a:solidFill>
                <a:latin typeface="Times New Roman"/>
                <a:ea typeface="Times New Roman"/>
                <a:cs typeface="Times New Roman"/>
                <a:sym typeface="Times New Roman"/>
              </a:rPr>
              <a:t>We use the flask framework for developing the webapp, along with CSS and html. On starting the application, it is bonded to a default address </a:t>
            </a:r>
            <a:r>
              <a:rPr lang="en" sz="1400" u="sng" dirty="0">
                <a:solidFill>
                  <a:srgbClr val="1155CC"/>
                </a:solidFill>
                <a:latin typeface="Times New Roman"/>
                <a:ea typeface="Times New Roman"/>
                <a:cs typeface="Times New Roman"/>
                <a:sym typeface="Times New Rom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http://127.0.0.1:5000/</a:t>
            </a: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None/>
            </a:pPr>
            <a:endParaRPr sz="1400" dirty="0">
              <a:solidFill>
                <a:schemeClr val="dk1"/>
              </a:solidFill>
              <a:latin typeface="Times New Roman"/>
              <a:ea typeface="Times New Roman"/>
              <a:cs typeface="Times New Roman"/>
              <a:sym typeface="Times New Roman"/>
            </a:endParaRPr>
          </a:p>
          <a:p>
            <a:pPr marL="76200" marR="0" lvl="0" indent="0" algn="just" rtl="0">
              <a:spcBef>
                <a:spcPts val="1200"/>
              </a:spcBef>
              <a:spcAft>
                <a:spcPts val="0"/>
              </a:spcAft>
              <a:buNone/>
            </a:pPr>
            <a:r>
              <a:rPr lang="en" sz="1400" dirty="0">
                <a:solidFill>
                  <a:schemeClr val="dk1"/>
                </a:solidFill>
                <a:latin typeface="Times New Roman"/>
                <a:ea typeface="Times New Roman"/>
                <a:cs typeface="Times New Roman"/>
                <a:sym typeface="Times New Roman"/>
              </a:rPr>
              <a:t>On entering the diseases prediction page, the best performing algorithm, Decision tree is called to do the classification for the input data. The input is then validated with an algorithm and the training data from our model and predicts the result for the input given by the user.</a:t>
            </a:r>
            <a:endParaRPr sz="1400" dirty="0">
              <a:solidFill>
                <a:schemeClr val="dk1"/>
              </a:solidFill>
              <a:latin typeface="Times New Roman"/>
              <a:ea typeface="Times New Roman"/>
              <a:cs typeface="Times New Roman"/>
              <a:sym typeface="Times New Roman"/>
            </a:endParaRPr>
          </a:p>
          <a:p>
            <a:pPr marL="0" marR="0" lvl="0" indent="0" algn="just" rtl="0">
              <a:spcBef>
                <a:spcPts val="1200"/>
              </a:spcBef>
              <a:spcAft>
                <a:spcPts val="0"/>
              </a:spcAft>
              <a:buClr>
                <a:schemeClr val="dk1"/>
              </a:buClr>
              <a:buSzPts val="1100"/>
              <a:buFont typeface="Arial"/>
              <a:buNone/>
            </a:pPr>
            <a:endParaRPr sz="1400" dirty="0">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dirty="0"/>
          </a:p>
        </p:txBody>
      </p:sp>
      <p:pic>
        <p:nvPicPr>
          <p:cNvPr id="178" name="Google Shape;178;p32" descr="A screenshot of a cell phone  Description automatically generated"/>
          <p:cNvPicPr preferRelativeResize="0"/>
          <p:nvPr/>
        </p:nvPicPr>
        <p:blipFill>
          <a:blip r:embed="rId4">
            <a:alphaModFix/>
          </a:blip>
          <a:stretch>
            <a:fillRect/>
          </a:stretch>
        </p:blipFill>
        <p:spPr>
          <a:xfrm>
            <a:off x="309725" y="1365000"/>
            <a:ext cx="6709650" cy="1533525"/>
          </a:xfrm>
          <a:prstGeom prst="rect">
            <a:avLst/>
          </a:prstGeom>
          <a:noFill/>
          <a:ln>
            <a:noFill/>
          </a:ln>
        </p:spPr>
      </p:pic>
      <p:pic>
        <p:nvPicPr>
          <p:cNvPr id="179" name="Google Shape;179;p32"/>
          <p:cNvPicPr preferRelativeResize="0"/>
          <p:nvPr/>
        </p:nvPicPr>
        <p:blipFill>
          <a:blip r:embed="rId5">
            <a:alphaModFix/>
          </a:blip>
          <a:stretch>
            <a:fillRect/>
          </a:stretch>
        </p:blipFill>
        <p:spPr>
          <a:xfrm>
            <a:off x="309725" y="4017975"/>
            <a:ext cx="6879075" cy="8080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Rectangle 1"/>
          <p:cNvSpPr>
            <a:spLocks noChangeArrowheads="1"/>
          </p:cNvSpPr>
          <p:nvPr/>
        </p:nvSpPr>
        <p:spPr bwMode="auto">
          <a:xfrm>
            <a:off x="-4276274" y="1018821"/>
            <a:ext cx="23062769" cy="5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Content Placeholder 5"/>
          <p:cNvSpPr>
            <a:spLocks noGrp="1"/>
          </p:cNvSpPr>
          <p:nvPr>
            <p:ph idx="1"/>
          </p:nvPr>
        </p:nvSpPr>
        <p:spPr>
          <a:xfrm>
            <a:off x="312420" y="304800"/>
            <a:ext cx="8305800" cy="4610100"/>
          </a:xfrm>
        </p:spPr>
        <p:txBody>
          <a:bodyPr>
            <a:normAutofit/>
          </a:bodyPr>
          <a:lstStyle/>
          <a:p>
            <a:pPr marL="0" indent="0" algn="ctr">
              <a:buNone/>
            </a:pPr>
            <a:r>
              <a:rPr lang="en-US" sz="2000" b="1" dirty="0" smtClean="0">
                <a:solidFill>
                  <a:schemeClr val="accent5"/>
                </a:solidFill>
                <a:latin typeface="Times New Roman" panose="02020603050405020304" pitchFamily="18" charset="0"/>
                <a:cs typeface="Times New Roman" panose="02020603050405020304" pitchFamily="18" charset="0"/>
              </a:rPr>
              <a:t>SCREENSHOTS</a:t>
            </a: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lgn="ctr">
              <a:buNone/>
            </a:pPr>
            <a:r>
              <a:rPr lang="en-US" sz="1600" b="1" dirty="0" smtClean="0">
                <a:solidFill>
                  <a:schemeClr val="bg1"/>
                </a:solidFill>
                <a:latin typeface="Times New Roman" panose="02020603050405020304" pitchFamily="18" charset="0"/>
                <a:cs typeface="Times New Roman" panose="02020603050405020304" pitchFamily="18" charset="0"/>
              </a:rPr>
              <a:t> HOME PAGE</a:t>
            </a:r>
            <a:endParaRPr lang="en-IN" sz="1600" b="1" dirty="0">
              <a:solidFill>
                <a:schemeClr val="bg1"/>
              </a:solidFill>
              <a:latin typeface="Times New Roman" panose="02020603050405020304" pitchFamily="18" charset="0"/>
              <a:cs typeface="Times New Roman" panose="02020603050405020304" pitchFamily="18" charset="0"/>
            </a:endParaRPr>
          </a:p>
        </p:txBody>
      </p:sp>
      <p:pic>
        <p:nvPicPr>
          <p:cNvPr id="5" name="image13.png"/>
          <p:cNvPicPr/>
          <p:nvPr/>
        </p:nvPicPr>
        <p:blipFill>
          <a:blip r:embed="rId3"/>
          <a:srcRect/>
          <a:stretch>
            <a:fillRect/>
          </a:stretch>
        </p:blipFill>
        <p:spPr>
          <a:xfrm>
            <a:off x="1226594" y="856266"/>
            <a:ext cx="6250838" cy="3383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87" y="92869"/>
            <a:ext cx="7022306" cy="586978"/>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INTRODUCTION</a:t>
            </a:r>
            <a:endParaRPr lang="en-IN"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7181" y="679847"/>
            <a:ext cx="8572500" cy="4263628"/>
          </a:xfrm>
        </p:spPr>
        <p:txBody>
          <a:bodyPr>
            <a:normAutofit lnSpcReduction="10000"/>
          </a:bodyPr>
          <a:lstStyle/>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The classification and identification of breathing diseases is a tedious task. The sound that is produced when a person breathes is directly associated with the movement of air, variations in the lung tissue and the position of the secretions inside the lung</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A wheezing sound is an example for a person with obstructive disease like asthma or chronic obstructive pulmonary disease (COPD</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An acoustic device used to detect the breath sounds of a patient is the stethoscope, a diaphragm in stethoscope can detect normal breath sounds and abnormal breath sounds without increasing lower frequency masking </a:t>
            </a:r>
            <a:r>
              <a:rPr lang="en-IN" sz="1400" dirty="0" smtClean="0">
                <a:solidFill>
                  <a:schemeClr val="bg1"/>
                </a:solidFill>
                <a:latin typeface="Times New Roman" panose="02020603050405020304" pitchFamily="18" charset="0"/>
                <a:cs typeface="Times New Roman" panose="02020603050405020304" pitchFamily="18" charset="0"/>
              </a:rPr>
              <a:t>sounds.</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Identification of normal and abnormal respiratory sounds such as crackles, wheezes is very essential for accurate diagnosis of the diseases</a:t>
            </a:r>
            <a:r>
              <a:rPr lang="en-IN" sz="1400" dirty="0" smtClean="0">
                <a:solidFill>
                  <a:schemeClr val="bg1"/>
                </a:solidFill>
                <a:latin typeface="Times New Roman" panose="02020603050405020304" pitchFamily="18" charset="0"/>
                <a:cs typeface="Times New Roman" panose="02020603050405020304" pitchFamily="18" charset="0"/>
              </a:rPr>
              <a:t>.</a:t>
            </a: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Diagnosis of the diseases from lung sounds needs professional training and experts. This is undoubtedly costly and inconvenient. In this context a technique that can automatically and accurately classify the sounds of lungs into many groups is very meaningful.</a:t>
            </a:r>
          </a:p>
        </p:txBody>
      </p:sp>
    </p:spTree>
    <p:extLst>
      <p:ext uri="{BB962C8B-B14F-4D97-AF65-F5344CB8AC3E}">
        <p14:creationId xmlns:p14="http://schemas.microsoft.com/office/powerpoint/2010/main" val="860307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4.png"/>
          <p:cNvPicPr>
            <a:picLocks noGrp="1"/>
          </p:cNvPicPr>
          <p:nvPr>
            <p:ph idx="1"/>
          </p:nvPr>
        </p:nvPicPr>
        <p:blipFill>
          <a:blip r:embed="rId2"/>
          <a:srcRect/>
          <a:stretch>
            <a:fillRect/>
          </a:stretch>
        </p:blipFill>
        <p:spPr>
          <a:xfrm>
            <a:off x="177799" y="142874"/>
            <a:ext cx="4358481" cy="2378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17.png"/>
          <p:cNvPicPr/>
          <p:nvPr/>
        </p:nvPicPr>
        <p:blipFill>
          <a:blip r:embed="rId3"/>
          <a:srcRect/>
          <a:stretch>
            <a:fillRect/>
          </a:stretch>
        </p:blipFill>
        <p:spPr>
          <a:xfrm>
            <a:off x="3886200" y="2678907"/>
            <a:ext cx="4722019" cy="23574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5043489" y="1332308"/>
            <a:ext cx="2600324" cy="307777"/>
          </a:xfrm>
          <a:prstGeom prst="rect">
            <a:avLst/>
          </a:prstGeom>
          <a:noFill/>
        </p:spPr>
        <p:txBody>
          <a:bodyPr wrap="square" rtlCol="0">
            <a:spAutoFit/>
          </a:bodyPr>
          <a:lstStyle/>
          <a:p>
            <a:r>
              <a:rPr lang="en-US" b="1" dirty="0" smtClean="0">
                <a:latin typeface="Times New Roman" panose="02020603050405020304" pitchFamily="18" charset="0"/>
                <a:ea typeface="Adobe Myungjo Std M" panose="02020600000000000000" pitchFamily="18" charset="-128"/>
                <a:cs typeface="Times New Roman" panose="02020603050405020304" pitchFamily="18" charset="0"/>
              </a:rPr>
              <a:t>REGISTER PAGE</a:t>
            </a:r>
            <a:endParaRPr lang="en-IN" b="1" dirty="0">
              <a:latin typeface="Times New Roman" panose="02020603050405020304" pitchFamily="18" charset="0"/>
              <a:ea typeface="Adobe Myungjo Std M" panose="02020600000000000000" pitchFamily="18" charset="-128"/>
              <a:cs typeface="Times New Roman" panose="02020603050405020304" pitchFamily="18" charset="0"/>
            </a:endParaRPr>
          </a:p>
        </p:txBody>
      </p:sp>
      <p:sp>
        <p:nvSpPr>
          <p:cNvPr id="7" name="TextBox 6"/>
          <p:cNvSpPr txBox="1"/>
          <p:nvPr/>
        </p:nvSpPr>
        <p:spPr>
          <a:xfrm>
            <a:off x="1121569" y="3703736"/>
            <a:ext cx="1327608" cy="307777"/>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002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a:xfrm>
            <a:off x="311700" y="1152475"/>
            <a:ext cx="8520600" cy="3805288"/>
          </a:xfrm>
        </p:spPr>
        <p:txBody>
          <a:bodyPr/>
          <a:lstStyle/>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IN" sz="1400" b="1" dirty="0" smtClean="0">
              <a:solidFill>
                <a:schemeClr val="bg1"/>
              </a:solidFill>
              <a:latin typeface="Times New Roman" panose="02020603050405020304" pitchFamily="18" charset="0"/>
              <a:cs typeface="Times New Roman" panose="02020603050405020304" pitchFamily="18" charset="0"/>
            </a:endParaRPr>
          </a:p>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DISEASE PREDICTION USING WHEEZES AND CRACKLES</a:t>
            </a:r>
            <a:r>
              <a:rPr lang="en-IN" sz="1400" b="1" dirty="0"/>
              <a:t> </a:t>
            </a:r>
            <a:endParaRPr lang="en-IN" sz="1400" dirty="0"/>
          </a:p>
          <a:p>
            <a:pPr marL="114300" indent="0" algn="ctr">
              <a:buNone/>
            </a:pPr>
            <a:endParaRPr lang="en-US" sz="1400" b="1" dirty="0" smtClean="0">
              <a:solidFill>
                <a:schemeClr val="bg1"/>
              </a:solidFill>
              <a:latin typeface="Times New Roman" panose="02020603050405020304" pitchFamily="18" charset="0"/>
              <a:cs typeface="Times New Roman" panose="02020603050405020304" pitchFamily="18" charset="0"/>
            </a:endParaRPr>
          </a:p>
        </p:txBody>
      </p:sp>
      <p:pic>
        <p:nvPicPr>
          <p:cNvPr id="4" name="image7.png"/>
          <p:cNvPicPr/>
          <p:nvPr/>
        </p:nvPicPr>
        <p:blipFill>
          <a:blip r:embed="rId2"/>
          <a:srcRect/>
          <a:stretch>
            <a:fillRect/>
          </a:stretch>
        </p:blipFill>
        <p:spPr>
          <a:xfrm>
            <a:off x="1050131" y="395018"/>
            <a:ext cx="6707982" cy="36790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5450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p:txBody>
          <a:bodyPr>
            <a:normAutofit/>
          </a:bodyPr>
          <a:lstStyle/>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                                                                                                    UPLOADING AUDIO FILE FOR PREDICTION</a:t>
            </a:r>
            <a:endParaRPr lang="en-IN" sz="1400" dirty="0">
              <a:solidFill>
                <a:schemeClr val="bg1"/>
              </a:solidFill>
              <a:latin typeface="Times New Roman" panose="02020603050405020304" pitchFamily="18" charset="0"/>
              <a:cs typeface="Times New Roman" panose="02020603050405020304" pitchFamily="18" charset="0"/>
            </a:endParaRPr>
          </a:p>
          <a:p>
            <a:pPr marL="114300" indent="0" algn="ctr">
              <a:buNone/>
            </a:pPr>
            <a:endParaRPr lang="en-US" sz="1400" dirty="0" smtClean="0">
              <a:solidFill>
                <a:schemeClr val="bg1"/>
              </a:solidFill>
            </a:endParaRPr>
          </a:p>
        </p:txBody>
      </p:sp>
      <p:pic>
        <p:nvPicPr>
          <p:cNvPr id="4" name="Picture 3"/>
          <p:cNvPicPr/>
          <p:nvPr/>
        </p:nvPicPr>
        <p:blipFill rotWithShape="1">
          <a:blip r:embed="rId2"/>
          <a:srcRect t="13399" r="937" b="5140"/>
          <a:stretch/>
        </p:blipFill>
        <p:spPr bwMode="auto">
          <a:xfrm>
            <a:off x="238127" y="151022"/>
            <a:ext cx="4391024" cy="24350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5" name="Picture 4"/>
          <p:cNvPicPr/>
          <p:nvPr/>
        </p:nvPicPr>
        <p:blipFill rotWithShape="1">
          <a:blip r:embed="rId3"/>
          <a:srcRect l="2619" t="15026" r="2261" b="7514"/>
          <a:stretch/>
        </p:blipFill>
        <p:spPr bwMode="auto">
          <a:xfrm>
            <a:off x="4219038" y="2720788"/>
            <a:ext cx="4307681" cy="232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extBox 5"/>
          <p:cNvSpPr txBox="1"/>
          <p:nvPr/>
        </p:nvSpPr>
        <p:spPr>
          <a:xfrm>
            <a:off x="273892" y="3631131"/>
            <a:ext cx="3871573" cy="523220"/>
          </a:xfrm>
          <a:prstGeom prst="rect">
            <a:avLst/>
          </a:prstGeom>
          <a:noFill/>
        </p:spPr>
        <p:txBody>
          <a:bodyPr wrap="none" rtlCol="0">
            <a:spAutoFit/>
          </a:bodyPr>
          <a:lstStyle/>
          <a:p>
            <a:r>
              <a:rPr lang="en-IN" b="1" dirty="0" smtClean="0">
                <a:latin typeface="Times New Roman" panose="02020603050405020304" pitchFamily="18" charset="0"/>
                <a:cs typeface="Times New Roman" panose="02020603050405020304" pitchFamily="18" charset="0"/>
              </a:rPr>
              <a:t>DISEASE PREDICTION USING AUDIO FILE</a:t>
            </a:r>
          </a:p>
          <a:p>
            <a:endParaRPr lang="en-IN" dirty="0"/>
          </a:p>
        </p:txBody>
      </p:sp>
    </p:spTree>
    <p:extLst>
      <p:ext uri="{BB962C8B-B14F-4D97-AF65-F5344CB8AC3E}">
        <p14:creationId xmlns:p14="http://schemas.microsoft.com/office/powerpoint/2010/main" val="37483036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257175" y="364332"/>
            <a:ext cx="8443914" cy="477916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dirty="0" smtClean="0">
                <a:solidFill>
                  <a:schemeClr val="accent5"/>
                </a:solidFill>
                <a:latin typeface="Times New Roman"/>
                <a:ea typeface="Times New Roman"/>
                <a:cs typeface="Times New Roman"/>
                <a:sym typeface="Times New Roman"/>
              </a:rPr>
              <a:t>CONCLUSION </a:t>
            </a:r>
            <a:endParaRPr sz="2000" b="1" dirty="0">
              <a:solidFill>
                <a:schemeClr val="accent5"/>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833" dirty="0">
              <a:latin typeface="Times New Roman"/>
              <a:ea typeface="Times New Roman"/>
              <a:cs typeface="Times New Roman"/>
              <a:sym typeface="Times New Roman"/>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In our project, we have predicted respiratory diseases from the respiratory sounds database using decision trees. Our work comprised of the comparison with machine learning algorithm. Our project mainly consists of three areas,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of the data, prediction of diseases, and developing the interface for users to use. In the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we are handling the missing data, normalizing the values and eliminating any unwanted data from our dataset and creating a new </a:t>
            </a:r>
            <a:r>
              <a:rPr lang="en-IN" sz="1600" dirty="0" err="1">
                <a:solidFill>
                  <a:schemeClr val="bg1"/>
                </a:solidFill>
                <a:latin typeface="Times New Roman" panose="02020603050405020304" pitchFamily="18" charset="0"/>
                <a:cs typeface="Times New Roman" panose="02020603050405020304" pitchFamily="18" charset="0"/>
              </a:rPr>
              <a:t>preprocessed</a:t>
            </a:r>
            <a:r>
              <a:rPr lang="en-IN" sz="1600" dirty="0">
                <a:solidFill>
                  <a:schemeClr val="bg1"/>
                </a:solidFill>
                <a:latin typeface="Times New Roman" panose="02020603050405020304" pitchFamily="18" charset="0"/>
                <a:cs typeface="Times New Roman" panose="02020603050405020304" pitchFamily="18" charset="0"/>
              </a:rPr>
              <a:t> data. The prediction with decision trees gives an accuracy rate of 90 percent. CNN models can be used when there is a large amount of data is available to train, when learning with less data the CNN model is not as appropriate as over fitting occurs in the training of model. </a:t>
            </a: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400" dirty="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78571"/>
              <a:buFont typeface="Arial"/>
              <a:buNone/>
            </a:pPr>
            <a:endParaRPr sz="14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75" y="59263"/>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REFERENCES</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11675" y="521494"/>
            <a:ext cx="8896594" cy="4529137"/>
          </a:xfrm>
        </p:spPr>
        <p:txBody>
          <a:bodyPr>
            <a:normAutofit lnSpcReduction="10000"/>
          </a:bodyPr>
          <a:lstStyle/>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1. </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err="1" smtClean="0">
                <a:solidFill>
                  <a:schemeClr val="bg1"/>
                </a:solidFill>
                <a:latin typeface="Times New Roman" panose="02020603050405020304" pitchFamily="18" charset="0"/>
                <a:cs typeface="Times New Roman" panose="02020603050405020304" pitchFamily="18" charset="0"/>
              </a:rPr>
              <a:t>Welsby</a:t>
            </a:r>
            <a:r>
              <a:rPr lang="en-IN" sz="1200" dirty="0">
                <a:solidFill>
                  <a:schemeClr val="bg1"/>
                </a:solidFill>
                <a:latin typeface="Times New Roman" panose="02020603050405020304" pitchFamily="18" charset="0"/>
                <a:cs typeface="Times New Roman" panose="02020603050405020304" pitchFamily="18" charset="0"/>
              </a:rPr>
              <a:t>, P.D., Parry, G. and Smith, D. ‘The Stethoscope: Some Preliminary Investigations’. Postgraduate Medical Journal (2003)</a:t>
            </a: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2. </a:t>
            </a: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smtClean="0">
                <a:solidFill>
                  <a:schemeClr val="bg1"/>
                </a:solidFill>
                <a:latin typeface="Times New Roman" panose="02020603050405020304" pitchFamily="18" charset="0"/>
                <a:cs typeface="Times New Roman" panose="02020603050405020304" pitchFamily="18" charset="0"/>
              </a:rPr>
              <a:t>Swarup</a:t>
            </a:r>
            <a:r>
              <a:rPr lang="en-US" sz="1200" dirty="0">
                <a:solidFill>
                  <a:schemeClr val="bg1"/>
                </a:solidFill>
                <a:latin typeface="Times New Roman" panose="02020603050405020304" pitchFamily="18" charset="0"/>
                <a:cs typeface="Times New Roman" panose="02020603050405020304" pitchFamily="18" charset="0"/>
              </a:rPr>
              <a:t>, S. and </a:t>
            </a:r>
            <a:r>
              <a:rPr lang="en-US" sz="1200" dirty="0" err="1">
                <a:solidFill>
                  <a:schemeClr val="bg1"/>
                </a:solidFill>
                <a:latin typeface="Times New Roman" panose="02020603050405020304" pitchFamily="18" charset="0"/>
                <a:cs typeface="Times New Roman" panose="02020603050405020304" pitchFamily="18" charset="0"/>
              </a:rPr>
              <a:t>Makaryus</a:t>
            </a:r>
            <a:r>
              <a:rPr lang="en-US" sz="1200" dirty="0">
                <a:solidFill>
                  <a:schemeClr val="bg1"/>
                </a:solidFill>
                <a:latin typeface="Times New Roman" panose="02020603050405020304" pitchFamily="18" charset="0"/>
                <a:cs typeface="Times New Roman" panose="02020603050405020304" pitchFamily="18" charset="0"/>
              </a:rPr>
              <a:t>, A.N. ‘Digital Stethoscope: Technology Update</a:t>
            </a:r>
            <a:r>
              <a:rPr lang="en-US" sz="1200" dirty="0" smtClean="0">
                <a:solidFill>
                  <a:schemeClr val="bg1"/>
                </a:solidFill>
                <a:latin typeface="Times New Roman" panose="02020603050405020304" pitchFamily="18" charset="0"/>
                <a:cs typeface="Times New Roman" panose="02020603050405020304" pitchFamily="18" charset="0"/>
              </a:rPr>
              <a:t>’.</a:t>
            </a:r>
            <a:r>
              <a:rPr lang="en-IN" sz="1200" dirty="0" smtClean="0">
                <a:solidFill>
                  <a:schemeClr val="bg1"/>
                </a:solidFill>
                <a:latin typeface="Times New Roman" panose="02020603050405020304" pitchFamily="18" charset="0"/>
                <a:cs typeface="Times New Roman" panose="02020603050405020304" pitchFamily="18" charset="0"/>
              </a:rPr>
              <a:t>Medical </a:t>
            </a:r>
            <a:r>
              <a:rPr lang="en-IN" sz="1200" dirty="0">
                <a:solidFill>
                  <a:schemeClr val="bg1"/>
                </a:solidFill>
                <a:latin typeface="Times New Roman" panose="02020603050405020304" pitchFamily="18" charset="0"/>
                <a:cs typeface="Times New Roman" panose="02020603050405020304" pitchFamily="18" charset="0"/>
              </a:rPr>
              <a:t>Devices (2018)</a:t>
            </a: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3. </a:t>
            </a:r>
            <a:r>
              <a:rPr lang="en-IN" sz="1200" dirty="0" smtClean="0">
                <a:solidFill>
                  <a:schemeClr val="bg1"/>
                </a:solidFill>
                <a:latin typeface="Times New Roman" panose="02020603050405020304" pitchFamily="18" charset="0"/>
                <a:cs typeface="Times New Roman" panose="02020603050405020304" pitchFamily="18" charset="0"/>
              </a:rPr>
              <a:t> Sandra </a:t>
            </a:r>
            <a:r>
              <a:rPr lang="en-IN" sz="1200" dirty="0">
                <a:solidFill>
                  <a:schemeClr val="bg1"/>
                </a:solidFill>
                <a:latin typeface="Times New Roman" panose="02020603050405020304" pitchFamily="18" charset="0"/>
                <a:cs typeface="Times New Roman" panose="02020603050405020304" pitchFamily="18" charset="0"/>
              </a:rPr>
              <a:t>Reichert, </a:t>
            </a:r>
            <a:r>
              <a:rPr lang="en-IN" sz="1200" dirty="0" err="1">
                <a:solidFill>
                  <a:schemeClr val="bg1"/>
                </a:solidFill>
                <a:latin typeface="Times New Roman" panose="02020603050405020304" pitchFamily="18" charset="0"/>
                <a:cs typeface="Times New Roman" panose="02020603050405020304" pitchFamily="18" charset="0"/>
              </a:rPr>
              <a:t>Gass</a:t>
            </a:r>
            <a:r>
              <a:rPr lang="en-IN" sz="1200" dirty="0">
                <a:solidFill>
                  <a:schemeClr val="bg1"/>
                </a:solidFill>
                <a:latin typeface="Times New Roman" panose="02020603050405020304" pitchFamily="18" charset="0"/>
                <a:cs typeface="Times New Roman" panose="02020603050405020304" pitchFamily="18" charset="0"/>
              </a:rPr>
              <a:t> Raymond, Christian Brandt, Emmanuel Andres ‘Analysis of Respiratory Sounds: State of the Art’. Clinical Medicine. Circulatory, Respiratory and Pulmonary Medicine, (2008)</a:t>
            </a: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4</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H </a:t>
            </a:r>
            <a:r>
              <a:rPr lang="en-IN" sz="1200" dirty="0" err="1">
                <a:solidFill>
                  <a:schemeClr val="bg1"/>
                </a:solidFill>
                <a:latin typeface="Times New Roman" panose="02020603050405020304" pitchFamily="18" charset="0"/>
                <a:cs typeface="Times New Roman" panose="02020603050405020304" pitchFamily="18" charset="0"/>
              </a:rPr>
              <a:t>Kiyokawa</a:t>
            </a:r>
            <a:r>
              <a:rPr lang="en-IN" sz="1200" dirty="0">
                <a:solidFill>
                  <a:schemeClr val="bg1"/>
                </a:solidFill>
                <a:latin typeface="Times New Roman" panose="02020603050405020304" pitchFamily="18" charset="0"/>
                <a:cs typeface="Times New Roman" panose="02020603050405020304" pitchFamily="18" charset="0"/>
              </a:rPr>
              <a:t>, M Greenberg, K </a:t>
            </a:r>
            <a:r>
              <a:rPr lang="en-IN" sz="1200" dirty="0" err="1">
                <a:solidFill>
                  <a:schemeClr val="bg1"/>
                </a:solidFill>
                <a:latin typeface="Times New Roman" panose="02020603050405020304" pitchFamily="18" charset="0"/>
                <a:cs typeface="Times New Roman" panose="02020603050405020304" pitchFamily="18" charset="0"/>
              </a:rPr>
              <a:t>Shirota</a:t>
            </a:r>
            <a:r>
              <a:rPr lang="en-IN" sz="1200" dirty="0">
                <a:solidFill>
                  <a:schemeClr val="bg1"/>
                </a:solidFill>
                <a:latin typeface="Times New Roman" panose="02020603050405020304" pitchFamily="18" charset="0"/>
                <a:cs typeface="Times New Roman" panose="02020603050405020304" pitchFamily="18" charset="0"/>
              </a:rPr>
              <a:t>, H </a:t>
            </a:r>
            <a:r>
              <a:rPr lang="en-IN" sz="1200" dirty="0" err="1">
                <a:solidFill>
                  <a:schemeClr val="bg1"/>
                </a:solidFill>
                <a:latin typeface="Times New Roman" panose="02020603050405020304" pitchFamily="18" charset="0"/>
                <a:cs typeface="Times New Roman" panose="02020603050405020304" pitchFamily="18" charset="0"/>
              </a:rPr>
              <a:t>Pasterkamp</a:t>
            </a:r>
            <a:r>
              <a:rPr lang="en-IN" sz="1200" dirty="0">
                <a:solidFill>
                  <a:schemeClr val="bg1"/>
                </a:solidFill>
                <a:latin typeface="Times New Roman" panose="02020603050405020304" pitchFamily="18" charset="0"/>
                <a:cs typeface="Times New Roman" panose="02020603050405020304" pitchFamily="18" charset="0"/>
              </a:rPr>
              <a:t> ‘Auditory detection of simulated crackles in breath sounds’ Chest. 2001 Jun;119(6):1886-92.doi: 10.1378/chest.119.6.1886.(2001)</a:t>
            </a: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5.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 (2020a)</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6.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(2020b)</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7. Emmanuel Andres, Amir </a:t>
            </a:r>
            <a:r>
              <a:rPr lang="en-US" sz="1200" dirty="0" err="1">
                <a:solidFill>
                  <a:schemeClr val="bg1"/>
                </a:solidFill>
                <a:latin typeface="Times New Roman" panose="02020603050405020304" pitchFamily="18" charset="0"/>
                <a:cs typeface="Times New Roman" panose="02020603050405020304" pitchFamily="18" charset="0"/>
              </a:rPr>
              <a:t>Hajjam</a:t>
            </a:r>
            <a:r>
              <a:rPr lang="en-US" sz="1200" dirty="0">
                <a:solidFill>
                  <a:schemeClr val="bg1"/>
                </a:solidFill>
                <a:latin typeface="Times New Roman" panose="02020603050405020304" pitchFamily="18" charset="0"/>
                <a:cs typeface="Times New Roman" panose="02020603050405020304" pitchFamily="18" charset="0"/>
              </a:rPr>
              <a:t>. ‘Advances and Perspectives in the Field of Auscultation, with a Special Focus on the Contribution of New Intelligent Communicating Stethoscope Systems in Clinical Practice, in Teaching and Telemedicine’.</a:t>
            </a:r>
            <a:r>
              <a:rPr lang="en-US" sz="1200" dirty="0" err="1">
                <a:solidFill>
                  <a:schemeClr val="bg1"/>
                </a:solidFill>
                <a:latin typeface="Times New Roman" panose="02020603050405020304" pitchFamily="18" charset="0"/>
                <a:cs typeface="Times New Roman" panose="02020603050405020304" pitchFamily="18" charset="0"/>
              </a:rPr>
              <a:t>EHealth</a:t>
            </a:r>
            <a:r>
              <a:rPr lang="en-US" sz="1200" dirty="0">
                <a:solidFill>
                  <a:schemeClr val="bg1"/>
                </a:solidFill>
                <a:latin typeface="Times New Roman" panose="02020603050405020304" pitchFamily="18" charset="0"/>
                <a:cs typeface="Times New Roman" panose="02020603050405020304" pitchFamily="18" charset="0"/>
              </a:rPr>
              <a:t> and Remote Monitoring. </a:t>
            </a:r>
            <a:r>
              <a:rPr lang="en-US" sz="1200" dirty="0" err="1">
                <a:solidFill>
                  <a:schemeClr val="bg1"/>
                </a:solidFill>
                <a:latin typeface="Times New Roman" panose="02020603050405020304" pitchFamily="18" charset="0"/>
                <a:cs typeface="Times New Roman" panose="02020603050405020304" pitchFamily="18" charset="0"/>
              </a:rPr>
              <a:t>InTech</a:t>
            </a:r>
            <a:r>
              <a:rPr lang="en-US" sz="1200" dirty="0">
                <a:solidFill>
                  <a:schemeClr val="bg1"/>
                </a:solidFill>
                <a:latin typeface="Times New Roman" panose="02020603050405020304" pitchFamily="18" charset="0"/>
                <a:cs typeface="Times New Roman" panose="02020603050405020304" pitchFamily="18" charset="0"/>
              </a:rPr>
              <a:t>. (2012)</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8. B. M. Rocha, D. </a:t>
            </a:r>
            <a:r>
              <a:rPr lang="en-IN" sz="1200" dirty="0" err="1">
                <a:solidFill>
                  <a:schemeClr val="bg1"/>
                </a:solidFill>
                <a:latin typeface="Times New Roman" panose="02020603050405020304" pitchFamily="18" charset="0"/>
                <a:cs typeface="Times New Roman" panose="02020603050405020304" pitchFamily="18" charset="0"/>
              </a:rPr>
              <a:t>Filos</a:t>
            </a:r>
            <a:r>
              <a:rPr lang="en-IN" sz="1200" dirty="0">
                <a:solidFill>
                  <a:schemeClr val="bg1"/>
                </a:solidFill>
                <a:latin typeface="Times New Roman" panose="02020603050405020304" pitchFamily="18" charset="0"/>
                <a:cs typeface="Times New Roman" panose="02020603050405020304" pitchFamily="18" charset="0"/>
              </a:rPr>
              <a:t>, L. Mendes, I. </a:t>
            </a:r>
            <a:r>
              <a:rPr lang="en-IN" sz="1200" dirty="0" err="1">
                <a:solidFill>
                  <a:schemeClr val="bg1"/>
                </a:solidFill>
                <a:latin typeface="Times New Roman" panose="02020603050405020304" pitchFamily="18" charset="0"/>
                <a:cs typeface="Times New Roman" panose="02020603050405020304" pitchFamily="18" charset="0"/>
              </a:rPr>
              <a:t>Vogiatzis</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Perantoni</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Kaimakamis</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Natsiavas</a:t>
            </a:r>
            <a:r>
              <a:rPr lang="en-IN" sz="1200" dirty="0">
                <a:solidFill>
                  <a:schemeClr val="bg1"/>
                </a:solidFill>
                <a:latin typeface="Times New Roman" panose="02020603050405020304" pitchFamily="18" charset="0"/>
                <a:cs typeface="Times New Roman" panose="02020603050405020304" pitchFamily="18" charset="0"/>
              </a:rPr>
              <a:t>, A. Oliveira, C. </a:t>
            </a:r>
            <a:r>
              <a:rPr lang="en-IN" sz="1200" dirty="0" err="1">
                <a:solidFill>
                  <a:schemeClr val="bg1"/>
                </a:solidFill>
                <a:latin typeface="Times New Roman" panose="02020603050405020304" pitchFamily="18" charset="0"/>
                <a:cs typeface="Times New Roman" panose="02020603050405020304" pitchFamily="18" charset="0"/>
              </a:rPr>
              <a:t>Jácome</a:t>
            </a:r>
            <a:r>
              <a:rPr lang="en-IN" sz="1200" dirty="0">
                <a:solidFill>
                  <a:schemeClr val="bg1"/>
                </a:solidFill>
                <a:latin typeface="Times New Roman" panose="02020603050405020304" pitchFamily="18" charset="0"/>
                <a:cs typeface="Times New Roman" panose="02020603050405020304" pitchFamily="18" charset="0"/>
              </a:rPr>
              <a:t>, A. Marques, R. P. </a:t>
            </a:r>
            <a:r>
              <a:rPr lang="en-IN" sz="1200" dirty="0" err="1">
                <a:solidFill>
                  <a:schemeClr val="bg1"/>
                </a:solidFill>
                <a:latin typeface="Times New Roman" panose="02020603050405020304" pitchFamily="18" charset="0"/>
                <a:cs typeface="Times New Roman" panose="02020603050405020304" pitchFamily="18" charset="0"/>
              </a:rPr>
              <a:t>Paiva</a:t>
            </a:r>
            <a:r>
              <a:rPr lang="en-IN" sz="1200" dirty="0">
                <a:solidFill>
                  <a:schemeClr val="bg1"/>
                </a:solidFill>
                <a:latin typeface="Times New Roman" panose="02020603050405020304" pitchFamily="18" charset="0"/>
                <a:cs typeface="Times New Roman" panose="02020603050405020304" pitchFamily="18" charset="0"/>
              </a:rPr>
              <a:t>, I. </a:t>
            </a:r>
            <a:r>
              <a:rPr lang="en-IN" sz="1200" dirty="0" err="1">
                <a:solidFill>
                  <a:schemeClr val="bg1"/>
                </a:solidFill>
                <a:latin typeface="Times New Roman" panose="02020603050405020304" pitchFamily="18" charset="0"/>
                <a:cs typeface="Times New Roman" panose="02020603050405020304" pitchFamily="18" charset="0"/>
              </a:rPr>
              <a:t>Chouvarda</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Carvalho</a:t>
            </a:r>
            <a:r>
              <a:rPr lang="en-IN" sz="1200" dirty="0">
                <a:solidFill>
                  <a:schemeClr val="bg1"/>
                </a:solidFill>
                <a:latin typeface="Times New Roman" panose="02020603050405020304" pitchFamily="18" charset="0"/>
                <a:cs typeface="Times New Roman" panose="02020603050405020304" pitchFamily="18" charset="0"/>
              </a:rPr>
              <a:t>, N. </a:t>
            </a:r>
            <a:r>
              <a:rPr lang="en-IN" sz="1200" dirty="0" err="1">
                <a:solidFill>
                  <a:schemeClr val="bg1"/>
                </a:solidFill>
                <a:latin typeface="Times New Roman" panose="02020603050405020304" pitchFamily="18" charset="0"/>
                <a:cs typeface="Times New Roman" panose="02020603050405020304" pitchFamily="18" charset="0"/>
              </a:rPr>
              <a:t>MaglaverasΑ</a:t>
            </a:r>
            <a:r>
              <a:rPr lang="en-IN" sz="1200" dirty="0">
                <a:solidFill>
                  <a:schemeClr val="bg1"/>
                </a:solidFill>
                <a:latin typeface="Times New Roman" panose="02020603050405020304" pitchFamily="18" charset="0"/>
                <a:cs typeface="Times New Roman" panose="02020603050405020304" pitchFamily="18" charset="0"/>
              </a:rPr>
              <a:t>. ‘Respiratory Sound Database for the Development of Automated Classification’ Precision Medicine Powered by </a:t>
            </a:r>
            <a:r>
              <a:rPr lang="en-IN" sz="1200" dirty="0" err="1">
                <a:solidFill>
                  <a:schemeClr val="bg1"/>
                </a:solidFill>
                <a:latin typeface="Times New Roman" panose="02020603050405020304" pitchFamily="18" charset="0"/>
                <a:cs typeface="Times New Roman" panose="02020603050405020304" pitchFamily="18" charset="0"/>
              </a:rPr>
              <a:t>PHealth</a:t>
            </a:r>
            <a:r>
              <a:rPr lang="en-IN" sz="1200" dirty="0">
                <a:solidFill>
                  <a:schemeClr val="bg1"/>
                </a:solidFill>
                <a:latin typeface="Times New Roman" panose="02020603050405020304" pitchFamily="18" charset="0"/>
                <a:cs typeface="Times New Roman" panose="02020603050405020304" pitchFamily="18" charset="0"/>
              </a:rPr>
              <a:t> and Connected Health. IFMBE Proceedings. Singapore: Springer Singapore(2018)</a:t>
            </a:r>
          </a:p>
          <a:p>
            <a:pPr marL="114300" indent="0">
              <a:lnSpc>
                <a:spcPct val="100000"/>
              </a:lnSpc>
              <a:buNone/>
            </a:pPr>
            <a:r>
              <a:rPr lang="en-US" sz="1400" dirty="0">
                <a:solidFill>
                  <a:schemeClr val="bg1"/>
                </a:solidFill>
                <a:latin typeface="Times New Roman" panose="02020603050405020304" pitchFamily="18" charset="0"/>
                <a:cs typeface="Times New Roman" panose="02020603050405020304" pitchFamily="18" charset="0"/>
              </a:rPr>
              <a:t> </a:t>
            </a:r>
            <a:endParaRPr lang="en-IN" sz="1400" dirty="0">
              <a:solidFill>
                <a:schemeClr val="bg1"/>
              </a:solidFill>
              <a:latin typeface="Times New Roman" panose="02020603050405020304" pitchFamily="18" charset="0"/>
              <a:cs typeface="Times New Roman" panose="02020603050405020304" pitchFamily="18" charset="0"/>
            </a:endParaRPr>
          </a:p>
          <a:p>
            <a:pPr>
              <a:lnSpc>
                <a:spcPct val="100000"/>
              </a:lnSpc>
            </a:pPr>
            <a:endParaRPr lang="en-IN" dirty="0"/>
          </a:p>
        </p:txBody>
      </p:sp>
    </p:spTree>
    <p:extLst>
      <p:ext uri="{BB962C8B-B14F-4D97-AF65-F5344CB8AC3E}">
        <p14:creationId xmlns:p14="http://schemas.microsoft.com/office/powerpoint/2010/main" val="3234550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5"/>
          <p:cNvSpPr txBox="1">
            <a:spLocks noGrp="1"/>
          </p:cNvSpPr>
          <p:nvPr>
            <p:ph type="body" idx="1"/>
          </p:nvPr>
        </p:nvSpPr>
        <p:spPr>
          <a:xfrm>
            <a:off x="150019" y="157162"/>
            <a:ext cx="8851106" cy="4772025"/>
          </a:xfrm>
          <a:prstGeom prst="rect">
            <a:avLst/>
          </a:prstGeom>
        </p:spPr>
        <p:txBody>
          <a:bodyPr spcFirstLastPara="1" wrap="square" lIns="91425" tIns="91425" rIns="91425" bIns="91425" anchor="t" anchorCtr="0">
            <a:normAutofit fontScale="77500" lnSpcReduction="20000"/>
          </a:bodyPr>
          <a:lstStyle/>
          <a:p>
            <a:pPr marL="114300" indent="0">
              <a:lnSpc>
                <a:spcPct val="150000"/>
              </a:lnSpc>
              <a:buNone/>
            </a:pPr>
            <a:r>
              <a:rPr lang="en-US" sz="1500" dirty="0" smtClean="0">
                <a:solidFill>
                  <a:schemeClr val="bg1"/>
                </a:solidFill>
                <a:latin typeface="Times New Roman" panose="02020603050405020304" pitchFamily="18" charset="0"/>
                <a:cs typeface="Times New Roman" panose="02020603050405020304" pitchFamily="18" charset="0"/>
              </a:rPr>
              <a:t>9</a:t>
            </a:r>
            <a:r>
              <a:rPr lang="en-US" sz="1500" dirty="0">
                <a:solidFill>
                  <a:schemeClr val="bg1"/>
                </a:solidFill>
                <a:latin typeface="Times New Roman" panose="02020603050405020304" pitchFamily="18" charset="0"/>
                <a:cs typeface="Times New Roman" panose="02020603050405020304" pitchFamily="18" charset="0"/>
              </a:rPr>
              <a:t>.</a:t>
            </a:r>
            <a:r>
              <a:rPr lang="en-US" sz="1500" b="1"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Renars</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Xaviero</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Adhi</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Pramono</a:t>
            </a:r>
            <a:r>
              <a:rPr lang="en-US" sz="1500" dirty="0">
                <a:solidFill>
                  <a:schemeClr val="bg1"/>
                </a:solidFill>
                <a:latin typeface="Times New Roman" panose="02020603050405020304" pitchFamily="18" charset="0"/>
                <a:cs typeface="Times New Roman" panose="02020603050405020304" pitchFamily="18" charset="0"/>
              </a:rPr>
              <a:t>, Stuart bowyer, Esther Rodriguez-Villegas ‘Automatic Adventitious Respiratory Sound Analysis: A Systematic Review’ (2017)</a:t>
            </a:r>
            <a:endParaRPr lang="en-IN" sz="15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600" dirty="0" smtClean="0">
                <a:solidFill>
                  <a:schemeClr val="bg1"/>
                </a:solidFill>
                <a:latin typeface="Times New Roman" panose="02020603050405020304" pitchFamily="18" charset="0"/>
                <a:cs typeface="Times New Roman" panose="02020603050405020304" pitchFamily="18" charset="0"/>
              </a:rPr>
              <a:t>10</a:t>
            </a:r>
            <a:r>
              <a:rPr lang="en-US" sz="1600" dirty="0">
                <a:solidFill>
                  <a:schemeClr val="bg1"/>
                </a:solidFill>
                <a:latin typeface="Times New Roman" panose="02020603050405020304" pitchFamily="18" charset="0"/>
                <a:cs typeface="Times New Roman" panose="02020603050405020304" pitchFamily="18" charset="0"/>
              </a:rPr>
              <a:t>. Singh, A., Thakur, N. and Sharma, A. ‘A Review of Supervised Machine Learning Algorithms’3rd International Conference on Computing for Sustainable Global Development (</a:t>
            </a:r>
            <a:r>
              <a:rPr lang="en-US" sz="1600" dirty="0" err="1">
                <a:solidFill>
                  <a:schemeClr val="bg1"/>
                </a:solidFill>
                <a:latin typeface="Times New Roman" panose="02020603050405020304" pitchFamily="18" charset="0"/>
                <a:cs typeface="Times New Roman" panose="02020603050405020304" pitchFamily="18" charset="0"/>
              </a:rPr>
              <a:t>INDIACom</a:t>
            </a:r>
            <a:r>
              <a:rPr lang="en-US" sz="1600" dirty="0">
                <a:solidFill>
                  <a:schemeClr val="bg1"/>
                </a:solidFill>
                <a:latin typeface="Times New Roman" panose="02020603050405020304" pitchFamily="18" charset="0"/>
                <a:cs typeface="Times New Roman" panose="02020603050405020304" pitchFamily="18" charset="0"/>
              </a:rPr>
              <a:t>) (2016)</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11.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Ntritsos</a:t>
            </a:r>
            <a:r>
              <a:rPr lang="en-IN" sz="1600" dirty="0">
                <a:solidFill>
                  <a:schemeClr val="bg1"/>
                </a:solidFill>
                <a:latin typeface="Times New Roman" panose="02020603050405020304" pitchFamily="18" charset="0"/>
                <a:cs typeface="Times New Roman" panose="02020603050405020304" pitchFamily="18" charset="0"/>
              </a:rPr>
              <a:t>, Jacob Franek, </a:t>
            </a:r>
            <a:r>
              <a:rPr lang="en-IN" sz="1600" dirty="0" err="1">
                <a:solidFill>
                  <a:schemeClr val="bg1"/>
                </a:solidFill>
                <a:latin typeface="Times New Roman" panose="02020603050405020304" pitchFamily="18" charset="0"/>
                <a:cs typeface="Times New Roman" panose="02020603050405020304" pitchFamily="18" charset="0"/>
              </a:rPr>
              <a:t>Lazaros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Belbasis</a:t>
            </a:r>
            <a:r>
              <a:rPr lang="en-IN" sz="1600" dirty="0">
                <a:solidFill>
                  <a:schemeClr val="bg1"/>
                </a:solidFill>
                <a:latin typeface="Times New Roman" panose="02020603050405020304" pitchFamily="18" charset="0"/>
                <a:cs typeface="Times New Roman" panose="02020603050405020304" pitchFamily="18" charset="0"/>
              </a:rPr>
              <a:t>, Maria A </a:t>
            </a:r>
            <a:r>
              <a:rPr lang="en-IN" sz="1600" dirty="0" err="1">
                <a:solidFill>
                  <a:schemeClr val="bg1"/>
                </a:solidFill>
                <a:latin typeface="Times New Roman" panose="02020603050405020304" pitchFamily="18" charset="0"/>
                <a:cs typeface="Times New Roman" panose="02020603050405020304" pitchFamily="18" charset="0"/>
              </a:rPr>
              <a:t>Christou</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Markozannes</a:t>
            </a:r>
            <a:r>
              <a:rPr lang="en-IN" sz="1600" dirty="0">
                <a:solidFill>
                  <a:schemeClr val="bg1"/>
                </a:solidFill>
                <a:latin typeface="Times New Roman" panose="02020603050405020304" pitchFamily="18" charset="0"/>
                <a:cs typeface="Times New Roman" panose="02020603050405020304" pitchFamily="18" charset="0"/>
              </a:rPr>
              <a:t>, Pablo Altman, Robert </a:t>
            </a:r>
            <a:r>
              <a:rPr lang="en-IN" sz="1600" dirty="0" err="1">
                <a:solidFill>
                  <a:schemeClr val="bg1"/>
                </a:solidFill>
                <a:latin typeface="Times New Roman" panose="02020603050405020304" pitchFamily="18" charset="0"/>
                <a:cs typeface="Times New Roman" panose="02020603050405020304" pitchFamily="18" charset="0"/>
              </a:rPr>
              <a:t>Fogel</a:t>
            </a:r>
            <a:r>
              <a:rPr lang="en-IN" sz="1600" dirty="0">
                <a:solidFill>
                  <a:schemeClr val="bg1"/>
                </a:solidFill>
                <a:latin typeface="Times New Roman" panose="02020603050405020304" pitchFamily="18" charset="0"/>
                <a:cs typeface="Times New Roman" panose="02020603050405020304" pitchFamily="18" charset="0"/>
              </a:rPr>
              <a:t>, Tobias </a:t>
            </a:r>
            <a:r>
              <a:rPr lang="en-IN" sz="1600" dirty="0" err="1">
                <a:solidFill>
                  <a:schemeClr val="bg1"/>
                </a:solidFill>
                <a:latin typeface="Times New Roman" panose="02020603050405020304" pitchFamily="18" charset="0"/>
                <a:cs typeface="Times New Roman" panose="02020603050405020304" pitchFamily="18" charset="0"/>
              </a:rPr>
              <a:t>Sayre,Evangelia</a:t>
            </a:r>
            <a:r>
              <a:rPr lang="en-IN" sz="1600" dirty="0">
                <a:solidFill>
                  <a:schemeClr val="bg1"/>
                </a:solidFill>
                <a:latin typeface="Times New Roman" panose="02020603050405020304" pitchFamily="18" charset="0"/>
                <a:cs typeface="Times New Roman" panose="02020603050405020304" pitchFamily="18" charset="0"/>
              </a:rPr>
              <a:t> E </a:t>
            </a:r>
            <a:r>
              <a:rPr lang="en-IN" sz="1600" dirty="0" err="1">
                <a:solidFill>
                  <a:schemeClr val="bg1"/>
                </a:solidFill>
                <a:latin typeface="Times New Roman" panose="02020603050405020304" pitchFamily="18" charset="0"/>
                <a:cs typeface="Times New Roman" panose="02020603050405020304" pitchFamily="18" charset="0"/>
              </a:rPr>
              <a:t>Ntzani</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Evangelou</a:t>
            </a:r>
            <a:r>
              <a:rPr lang="en-IN" sz="1600" dirty="0">
                <a:solidFill>
                  <a:schemeClr val="bg1"/>
                </a:solidFill>
                <a:latin typeface="Times New Roman" panose="02020603050405020304" pitchFamily="18" charset="0"/>
                <a:cs typeface="Times New Roman" panose="02020603050405020304" pitchFamily="18" charset="0"/>
              </a:rPr>
              <a:t>. ‘Gender-specific estimates of COPD prevalence: a systematic review and meta-analysis’ International Journal of Chronic Obstructive Pulmonary Disease (2018</a:t>
            </a:r>
            <a:r>
              <a:rPr lang="en-IN" sz="1600" dirty="0" smtClean="0">
                <a:solidFill>
                  <a:schemeClr val="bg1"/>
                </a:solidFill>
                <a:latin typeface="Times New Roman" panose="02020603050405020304" pitchFamily="18" charset="0"/>
                <a:cs typeface="Times New Roman" panose="02020603050405020304" pitchFamily="18" charset="0"/>
              </a:rPr>
              <a:t>).</a:t>
            </a:r>
          </a:p>
          <a:p>
            <a:pPr marL="114300" indent="0">
              <a:lnSpc>
                <a:spcPct val="150000"/>
              </a:lnSpc>
              <a:buNone/>
            </a:pP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b="1" dirty="0">
                <a:solidFill>
                  <a:schemeClr val="bg1"/>
                </a:solidFill>
                <a:latin typeface="Times New Roman" panose="02020603050405020304" pitchFamily="18" charset="0"/>
                <a:cs typeface="Times New Roman" panose="02020603050405020304" pitchFamily="18" charset="0"/>
              </a:rPr>
              <a:t>IMAGE REFERENCES </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://www.pngitem.com/middle/ooRiRm_users-man-woman-man-woman-transparent-hd-png/</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2</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://www.pngkey.com/detail/u2w7w7u2t4a9y3r5_register-user-register-online-icon-png/	</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3</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://www.pngitem.com/middle/ixmxTbR_user-login-icon-png-transparent-background-login-icon/</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4</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://www.iconfinder.com/icons/649116/account_details_document_profile_send_upload_user_icon</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5</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://www.pngitem.com/middle/JxwRwJ_machine-learning-model-png-transparent-png/</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6. </a:t>
            </a:r>
            <a:r>
              <a:rPr lang="en-IN" sz="1600" dirty="0" smtClean="0">
                <a:solidFill>
                  <a:schemeClr val="bg1"/>
                </a:solidFill>
                <a:latin typeface="Times New Roman" panose="02020603050405020304" pitchFamily="18" charset="0"/>
                <a:cs typeface="Times New Roman" panose="02020603050405020304" pitchFamily="18" charset="0"/>
              </a:rPr>
              <a:t>https</a:t>
            </a:r>
            <a:r>
              <a:rPr lang="en-IN" sz="1600" dirty="0">
                <a:solidFill>
                  <a:schemeClr val="bg1"/>
                </a:solidFill>
                <a:latin typeface="Times New Roman" panose="02020603050405020304" pitchFamily="18" charset="0"/>
                <a:cs typeface="Times New Roman" panose="02020603050405020304" pitchFamily="18" charset="0"/>
              </a:rPr>
              <a:t>://dryicons.com/icon/gear-icon-13082</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7</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a:t>
            </a:r>
            <a:r>
              <a:rPr lang="en-IN" sz="1600" dirty="0" smtClean="0">
                <a:solidFill>
                  <a:schemeClr val="bg1"/>
                </a:solidFill>
                <a:latin typeface="Times New Roman" panose="02020603050405020304" pitchFamily="18" charset="0"/>
                <a:cs typeface="Times New Roman" panose="02020603050405020304" pitchFamily="18" charset="0"/>
              </a:rPr>
              <a:t>thenounproject.com/term/evaluation/1132369/</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8</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://www.123rf.com/photo_141068088_stock-vector-human-lung-disease-prediction-icon-as-eps-10-file.html</a:t>
            </a: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9</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://www.iconfinder.com/icons/6802116/computer_accessory_display_screen_monitor_output_device_screen_icon</a:t>
            </a:r>
          </a:p>
          <a:p>
            <a:pPr marL="0" indent="0" algn="just">
              <a:lnSpc>
                <a:spcPct val="150000"/>
              </a:lnSpc>
              <a:spcAft>
                <a:spcPts val="1200"/>
              </a:spcAft>
              <a:buNone/>
            </a:pPr>
            <a:endParaRPr lang="en-IN" sz="1400" dirty="0">
              <a:solidFill>
                <a:schemeClr val="bg1"/>
              </a:solidFill>
              <a:latin typeface="Times New Roman" panose="02020603050405020304" pitchFamily="18" charset="0"/>
              <a:cs typeface="Times New Roman" panose="02020603050405020304" pitchFamily="18" charset="0"/>
            </a:endParaRPr>
          </a:p>
          <a:p>
            <a:pPr marL="0" indent="0">
              <a:spcAft>
                <a:spcPts val="1200"/>
              </a:spcAft>
              <a:buNone/>
            </a:pPr>
            <a:endParaRPr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06" y="71438"/>
            <a:ext cx="8520600" cy="572700"/>
          </a:xfrm>
        </p:spPr>
        <p:txBody>
          <a:bodyPr>
            <a:noAutofit/>
          </a:bodyPr>
          <a:lstStyle/>
          <a:p>
            <a:pPr lvl="0" algn="ctr"/>
            <a:r>
              <a:rPr lang="en" sz="2000" b="1" dirty="0">
                <a:solidFill>
                  <a:schemeClr val="accent5"/>
                </a:solidFill>
                <a:latin typeface="Times New Roman"/>
                <a:ea typeface="Times New Roman"/>
                <a:cs typeface="Times New Roman"/>
                <a:sym typeface="Times New Roman"/>
              </a:rPr>
              <a:t>LITERATURE SURVEY</a:t>
            </a:r>
            <a:br>
              <a:rPr lang="en" sz="2000" b="1" dirty="0">
                <a:solidFill>
                  <a:schemeClr val="accent5"/>
                </a:solidFill>
                <a:latin typeface="Times New Roman"/>
                <a:ea typeface="Times New Roman"/>
                <a:cs typeface="Times New Roman"/>
                <a:sym typeface="Times New Roman"/>
              </a:rPr>
            </a:br>
            <a:endParaRPr lang="en-IN" sz="2000" dirty="0"/>
          </a:p>
        </p:txBody>
      </p:sp>
      <p:sp>
        <p:nvSpPr>
          <p:cNvPr id="3" name="Text Placeholder 2"/>
          <p:cNvSpPr>
            <a:spLocks noGrp="1"/>
          </p:cNvSpPr>
          <p:nvPr>
            <p:ph type="body" idx="1"/>
          </p:nvPr>
        </p:nvSpPr>
        <p:spPr>
          <a:xfrm>
            <a:off x="214313" y="464344"/>
            <a:ext cx="8758237" cy="4543425"/>
          </a:xfrm>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25310159"/>
              </p:ext>
            </p:extLst>
          </p:nvPr>
        </p:nvGraphicFramePr>
        <p:xfrm>
          <a:off x="133106" y="457200"/>
          <a:ext cx="8818020" cy="4640580"/>
        </p:xfrm>
        <a:graphic>
          <a:graphicData uri="http://schemas.openxmlformats.org/drawingml/2006/table">
            <a:tbl>
              <a:tblPr firstRow="1" bandRow="1">
                <a:tableStyleId>{00A15C55-8517-42AA-B614-E9B94910E393}</a:tableStyleId>
              </a:tblPr>
              <a:tblGrid>
                <a:gridCol w="802727"/>
                <a:gridCol w="1335885"/>
                <a:gridCol w="2200276"/>
                <a:gridCol w="4479132"/>
              </a:tblGrid>
              <a:tr h="500060">
                <a:tc>
                  <a:txBody>
                    <a:bodyPr/>
                    <a:lstStyle/>
                    <a:p>
                      <a:pPr algn="ctr"/>
                      <a:r>
                        <a:rPr lang="en-US" sz="1100" dirty="0" smtClean="0">
                          <a:latin typeface="Times New Roman" panose="02020603050405020304" pitchFamily="18" charset="0"/>
                          <a:cs typeface="Times New Roman" panose="02020603050405020304" pitchFamily="18" charset="0"/>
                        </a:rPr>
                        <a:t>YEAR OF PUBLISH</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AUTHOR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NAME OF THE PAPER/JOURNAL</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IN" sz="1200" dirty="0">
                        <a:latin typeface="Times New Roman" panose="02020603050405020304" pitchFamily="18" charset="0"/>
                        <a:cs typeface="Times New Roman" panose="02020603050405020304" pitchFamily="18" charset="0"/>
                      </a:endParaRPr>
                    </a:p>
                  </a:txBody>
                  <a:tcPr/>
                </a:tc>
              </a:tr>
              <a:tr h="500060">
                <a:tc>
                  <a:txBody>
                    <a:bodyPr/>
                    <a:lstStyle/>
                    <a:p>
                      <a:pPr algn="l"/>
                      <a:r>
                        <a:rPr lang="en-US" sz="1350" b="0" dirty="0" smtClean="0">
                          <a:latin typeface="Times New Roman" panose="02020603050405020304" pitchFamily="18" charset="0"/>
                          <a:cs typeface="Times New Roman" panose="02020603050405020304" pitchFamily="18" charset="0"/>
                        </a:rPr>
                        <a:t>2001</a:t>
                      </a:r>
                      <a:endParaRPr lang="en-IN" sz="1350" b="0" dirty="0">
                        <a:latin typeface="Times New Roman" panose="02020603050405020304" pitchFamily="18" charset="0"/>
                        <a:cs typeface="Times New Roman" panose="02020603050405020304" pitchFamily="18" charset="0"/>
                      </a:endParaRPr>
                    </a:p>
                  </a:txBody>
                  <a:tcPr/>
                </a:tc>
                <a:tc>
                  <a:txBody>
                    <a:bodyPr/>
                    <a:lstStyle/>
                    <a:p>
                      <a:pPr algn="l"/>
                      <a:r>
                        <a:rPr lang="en-US" sz="1200" b="1" i="1" dirty="0" smtClean="0">
                          <a:latin typeface="Times New Roman" panose="02020603050405020304" pitchFamily="18" charset="0"/>
                          <a:cs typeface="Times New Roman" panose="02020603050405020304" pitchFamily="18" charset="0"/>
                        </a:rPr>
                        <a:t>Hiroshi </a:t>
                      </a:r>
                      <a:r>
                        <a:rPr lang="en-US" sz="1200" b="1" i="1" dirty="0" err="1" smtClean="0">
                          <a:latin typeface="Times New Roman" panose="02020603050405020304" pitchFamily="18" charset="0"/>
                          <a:cs typeface="Times New Roman" panose="02020603050405020304" pitchFamily="18" charset="0"/>
                        </a:rPr>
                        <a:t>kiyokawa</a:t>
                      </a:r>
                      <a:r>
                        <a:rPr lang="en-US" sz="1200" b="1" i="1" dirty="0" smtClean="0">
                          <a:latin typeface="Times New Roman" panose="02020603050405020304" pitchFamily="18" charset="0"/>
                          <a:cs typeface="Times New Roman" panose="02020603050405020304" pitchFamily="18" charset="0"/>
                        </a:rPr>
                        <a:t>, Matthew Greenberg,</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Kazuiko</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Shirota,Hans</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Pasterkamp</a:t>
                      </a:r>
                      <a:endParaRPr lang="en-IN" sz="1200" b="1" i="1" dirty="0">
                        <a:latin typeface="Times New Roman" panose="02020603050405020304" pitchFamily="18" charset="0"/>
                        <a:cs typeface="Times New Roman" panose="02020603050405020304"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1" i="1"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Auditory detection of simulated crackles in breath sounds </a:t>
                      </a:r>
                      <a:endParaRPr lang="en-IN" sz="1200" b="1" i="1" dirty="0" smtClean="0">
                        <a:latin typeface="Times New Roman" panose="02020603050405020304" pitchFamily="18" charset="0"/>
                        <a:cs typeface="Times New Roman" panose="02020603050405020304" pitchFamily="18" charset="0"/>
                      </a:endParaRPr>
                    </a:p>
                    <a:p>
                      <a:pPr algn="ctr"/>
                      <a:endParaRPr lang="en-IN" dirty="0"/>
                    </a:p>
                  </a:txBody>
                  <a:tcPr/>
                </a:tc>
                <a:tc>
                  <a:txBody>
                    <a:bodyPr/>
                    <a:lstStyle/>
                    <a:p>
                      <a:pPr algn="ctr"/>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To establish the audibility of simulated crackles introduced in breath sounds of different intensity, to study the effects of crackle characteristics on their audibility, and to investigate crackle detection within and between observers.</a:t>
                      </a:r>
                      <a:endParaRPr lang="en-IN" sz="1100" dirty="0">
                        <a:latin typeface="Times New Roman" panose="02020603050405020304" pitchFamily="18" charset="0"/>
                        <a:cs typeface="Times New Roman" panose="02020603050405020304" pitchFamily="18" charset="0"/>
                      </a:endParaRPr>
                    </a:p>
                  </a:txBody>
                  <a:tcPr/>
                </a:tc>
              </a:tr>
              <a:tr h="989169">
                <a:tc>
                  <a:txBody>
                    <a:bodyPr/>
                    <a:lstStyle/>
                    <a:p>
                      <a:r>
                        <a:rPr lang="en-US" dirty="0" smtClean="0">
                          <a:latin typeface="Times New Roman" panose="02020603050405020304" pitchFamily="18" charset="0"/>
                          <a:cs typeface="Times New Roman" panose="02020603050405020304" pitchFamily="18" charset="0"/>
                        </a:rPr>
                        <a:t>2012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200" b="1" i="1" dirty="0" err="1" smtClean="0">
                          <a:solidFill>
                            <a:schemeClr val="bg1"/>
                          </a:solidFill>
                          <a:latin typeface="Times New Roman" panose="02020603050405020304" pitchFamily="18" charset="0"/>
                          <a:cs typeface="Times New Roman" panose="02020603050405020304" pitchFamily="18" charset="0"/>
                        </a:rPr>
                        <a:t>Andrs</a:t>
                      </a:r>
                      <a:r>
                        <a:rPr lang="en-US" sz="1200" b="1" i="1" dirty="0" smtClean="0">
                          <a:solidFill>
                            <a:schemeClr val="bg1"/>
                          </a:solidFill>
                          <a:latin typeface="Times New Roman" panose="02020603050405020304" pitchFamily="18" charset="0"/>
                          <a:cs typeface="Times New Roman" panose="02020603050405020304" pitchFamily="18" charset="0"/>
                        </a:rPr>
                        <a:t>, Emmanuel </a:t>
                      </a:r>
                      <a:endParaRPr lang="en-IN" i="1" dirty="0"/>
                    </a:p>
                  </a:txBody>
                  <a:tcPr/>
                </a:tc>
                <a:tc>
                  <a:txBody>
                    <a:bodyPr/>
                    <a:lstStyle/>
                    <a:p>
                      <a:pPr algn="l"/>
                      <a:r>
                        <a:rPr lang="en-US" sz="1200" b="1" i="1" dirty="0" smtClean="0">
                          <a:solidFill>
                            <a:schemeClr val="bg1"/>
                          </a:solidFill>
                          <a:latin typeface="Times New Roman" panose="02020603050405020304" pitchFamily="18" charset="0"/>
                          <a:cs typeface="Times New Roman" panose="02020603050405020304" pitchFamily="18" charset="0"/>
                        </a:rPr>
                        <a:t>Advances and Perspectives in the Field of Auscultation, with a Special Focus on the Contribution of New Intelligent Communicating Stethoscope </a:t>
                      </a:r>
                      <a:endParaRPr lang="en-IN" sz="1200" i="1" dirty="0"/>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Aims to review recent technological advances, evaluate promising innovations and perspectives in the field of auscultation, with a special focus on the development of new intelligent communicating stethoscope systems in clinical practice, and in the context of teaching and telemedicine.</a:t>
                      </a:r>
                      <a:endParaRPr lang="en-IN" sz="1200" dirty="0"/>
                    </a:p>
                  </a:txBody>
                  <a:tcPr/>
                </a:tc>
              </a:tr>
              <a:tr h="989169">
                <a:tc>
                  <a:txBody>
                    <a:bodyPr/>
                    <a:lstStyle/>
                    <a:p>
                      <a:r>
                        <a:rPr lang="en-US"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US" i="1" dirty="0" smtClean="0"/>
                        <a:t> </a:t>
                      </a:r>
                      <a:r>
                        <a:rPr lang="en-US" sz="1200" b="1" i="1" dirty="0" err="1" smtClean="0">
                          <a:latin typeface="Times New Roman" panose="02020603050405020304" pitchFamily="18" charset="0"/>
                          <a:cs typeface="Times New Roman" panose="02020603050405020304" pitchFamily="18" charset="0"/>
                        </a:rPr>
                        <a:t>Renars</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Xaviero</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Adhi</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Pramono</a:t>
                      </a:r>
                      <a:r>
                        <a:rPr lang="en-US" sz="1200" b="1" i="1" baseline="0" dirty="0" smtClean="0">
                          <a:latin typeface="Times New Roman" panose="02020603050405020304" pitchFamily="18" charset="0"/>
                          <a:cs typeface="Times New Roman" panose="02020603050405020304" pitchFamily="18" charset="0"/>
                        </a:rPr>
                        <a:t>, Stuart bowyer, Esther Rodriguez-Villegas</a:t>
                      </a:r>
                      <a:endParaRPr lang="en-IN" sz="1200" b="1" i="1" dirty="0">
                        <a:latin typeface="Times New Roman" panose="02020603050405020304" pitchFamily="18" charset="0"/>
                        <a:cs typeface="Times New Roman" panose="02020603050405020304" pitchFamily="18" charset="0"/>
                      </a:endParaRPr>
                    </a:p>
                  </a:txBody>
                  <a:tcPr/>
                </a:tc>
                <a:tc>
                  <a:txBody>
                    <a:bodyPr/>
                    <a:lstStyle/>
                    <a:p>
                      <a:pPr algn="l"/>
                      <a:r>
                        <a:rPr lang="en-US" sz="1200" b="1" i="1" kern="1200" dirty="0" smtClean="0">
                          <a:solidFill>
                            <a:schemeClr val="dk1"/>
                          </a:solidFill>
                          <a:effectLst/>
                          <a:latin typeface="Times New Roman" panose="02020603050405020304" pitchFamily="18" charset="0"/>
                          <a:ea typeface="+mn-ea"/>
                          <a:cs typeface="Times New Roman" panose="02020603050405020304" pitchFamily="18" charset="0"/>
                        </a:rPr>
                        <a:t>Automatic Adventitious Respiratory Sound Analysis: A Systematic Review</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Background Automatic detection or classification of adventitious sounds is useful to assist physicians in diagnosing or monitoring diseases such as asthma, Chronic Obstructive Pulmonary Disease (COPD), and pneumonia.</a:t>
                      </a:r>
                      <a:endParaRPr lang="en-IN" sz="1050" dirty="0">
                        <a:latin typeface="Times New Roman" panose="02020603050405020304" pitchFamily="18" charset="0"/>
                        <a:cs typeface="Times New Roman" panose="02020603050405020304" pitchFamily="18" charset="0"/>
                      </a:endParaRPr>
                    </a:p>
                  </a:txBody>
                  <a:tcPr/>
                </a:tc>
              </a:tr>
              <a:tr h="757237">
                <a:tc>
                  <a:txBody>
                    <a:bodyPr/>
                    <a:lstStyle/>
                    <a:p>
                      <a:r>
                        <a:rPr lang="en-US"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B. M. Rocha, D.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Filos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L. Mendes, I.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Vogiatzis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and 10 others</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Respiratory Sound Database for the Development of Automated Classification</a:t>
                      </a:r>
                      <a:endParaRPr lang="en-IN" sz="1200" b="1" i="1" dirty="0">
                        <a:latin typeface="Times New Roman" panose="02020603050405020304" pitchFamily="18" charset="0"/>
                        <a:cs typeface="Times New Roman" panose="02020603050405020304" pitchFamily="18" charset="0"/>
                      </a:endParaRPr>
                    </a:p>
                  </a:txBody>
                  <a:tcPr/>
                </a:tc>
                <a:tc>
                  <a:txBody>
                    <a:bodyPr/>
                    <a:lstStyle/>
                    <a:p>
                      <a:r>
                        <a:rPr lang="en-IN" sz="1100" kern="1200" dirty="0" smtClean="0">
                          <a:solidFill>
                            <a:schemeClr val="dk1"/>
                          </a:solidFill>
                          <a:effectLst/>
                          <a:latin typeface="Times New Roman" panose="02020603050405020304" pitchFamily="18" charset="0"/>
                          <a:ea typeface="+mn-ea"/>
                          <a:cs typeface="Times New Roman" panose="02020603050405020304" pitchFamily="18" charset="0"/>
                        </a:rPr>
                        <a:t>The database was created by two research teams in Portugal and in Greece, and it includes 920 recordings acquired from 126 subjects. The cycles were annotated by respiratory experts as including crackles, wheezes, a combination of them, or no adventitious respiratory sounds.</a:t>
                      </a:r>
                      <a:endParaRPr lang="en-IN" sz="105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615391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00025" y="256222"/>
            <a:ext cx="8579643" cy="4754502"/>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None/>
            </a:pPr>
            <a:r>
              <a:rPr lang="en" sz="2000" b="1" dirty="0" smtClean="0">
                <a:solidFill>
                  <a:schemeClr val="accent5"/>
                </a:solidFill>
                <a:latin typeface="Times New Roman"/>
                <a:ea typeface="Times New Roman"/>
                <a:cs typeface="Times New Roman"/>
                <a:sym typeface="Times New Roman"/>
              </a:rPr>
              <a:t>PROBLEM STATEMENT</a:t>
            </a:r>
            <a:br>
              <a:rPr lang="en" sz="2000" b="1" dirty="0" smtClean="0">
                <a:solidFill>
                  <a:schemeClr val="accent5"/>
                </a:solidFill>
                <a:latin typeface="Times New Roman"/>
                <a:ea typeface="Times New Roman"/>
                <a:cs typeface="Times New Roman"/>
                <a:sym typeface="Times New Roman"/>
              </a:rPr>
            </a:br>
            <a:endParaRPr sz="2000" b="1" dirty="0">
              <a:solidFill>
                <a:schemeClr val="accent5"/>
              </a:solidFill>
              <a:latin typeface="Times New Roman"/>
              <a:ea typeface="Times New Roman"/>
              <a:cs typeface="Times New Roman"/>
              <a:sym typeface="Times New Roman"/>
            </a:endParaRPr>
          </a:p>
          <a:p>
            <a:pPr lvl="0" algn="just">
              <a:lnSpc>
                <a:spcPct val="100000"/>
              </a:lnSpc>
            </a:pPr>
            <a:r>
              <a:rPr lang="en-IN" sz="1722" dirty="0">
                <a:solidFill>
                  <a:srgbClr val="000000"/>
                </a:solidFill>
                <a:latin typeface="Times New Roman"/>
                <a:cs typeface="Times New Roman"/>
                <a:sym typeface="Times New Roman"/>
              </a:rPr>
              <a:t> </a:t>
            </a:r>
            <a:r>
              <a:rPr lang="en-IN" sz="1722" dirty="0" smtClean="0">
                <a:solidFill>
                  <a:srgbClr val="000000"/>
                </a:solidFill>
                <a:latin typeface="Times New Roman"/>
                <a:cs typeface="Times New Roman"/>
                <a:sym typeface="Times New Roman"/>
              </a:rPr>
              <a:t>   </a:t>
            </a:r>
            <a:r>
              <a:rPr lang="en-IN" sz="1600" dirty="0" smtClean="0">
                <a:solidFill>
                  <a:schemeClr val="bg1"/>
                </a:solidFill>
                <a:latin typeface="Times New Roman" panose="02020603050405020304" pitchFamily="18" charset="0"/>
                <a:cs typeface="Times New Roman" panose="02020603050405020304" pitchFamily="18" charset="0"/>
              </a:rPr>
              <a:t>Respiratory </a:t>
            </a:r>
            <a:r>
              <a:rPr lang="en-IN" sz="1600" dirty="0">
                <a:solidFill>
                  <a:schemeClr val="bg1"/>
                </a:solidFill>
                <a:latin typeface="Times New Roman" panose="02020603050405020304" pitchFamily="18" charset="0"/>
                <a:cs typeface="Times New Roman" panose="02020603050405020304" pitchFamily="18" charset="0"/>
              </a:rPr>
              <a:t>sounds are one of the important signs of lung health and respiratory disorders. These respiratory sounds can acquire using digital stethoscopes and other recording devices. This advanced information opens up the chance of utilizing artificial intelligence (AI) to naturally </a:t>
            </a:r>
            <a:r>
              <a:rPr lang="en-IN" sz="1600" dirty="0" smtClean="0">
                <a:solidFill>
                  <a:schemeClr val="bg1"/>
                </a:solidFill>
                <a:latin typeface="Times New Roman" panose="02020603050405020304" pitchFamily="18" charset="0"/>
                <a:cs typeface="Times New Roman" panose="02020603050405020304" pitchFamily="18" charset="0"/>
              </a:rPr>
              <a:t>analyse </a:t>
            </a:r>
            <a:r>
              <a:rPr lang="en-IN" sz="1600" dirty="0">
                <a:solidFill>
                  <a:schemeClr val="bg1"/>
                </a:solidFill>
                <a:latin typeface="Times New Roman" panose="02020603050405020304" pitchFamily="18" charset="0"/>
                <a:cs typeface="Times New Roman" panose="02020603050405020304" pitchFamily="18" charset="0"/>
              </a:rPr>
              <a:t>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a:t>
            </a:r>
            <a:r>
              <a:rPr lang="en-IN" sz="1600" dirty="0" smtClean="0">
                <a:solidFill>
                  <a:schemeClr val="bg1"/>
                </a:solidFill>
                <a:latin typeface="Times New Roman" panose="02020603050405020304" pitchFamily="18" charset="0"/>
                <a:cs typeface="Times New Roman" panose="02020603050405020304" pitchFamily="18" charset="0"/>
              </a:rPr>
              <a:t>URTI</a:t>
            </a:r>
            <a:r>
              <a:rPr lang="en-IN" sz="1600" dirty="0">
                <a:solidFill>
                  <a:schemeClr val="bg1"/>
                </a:solidFill>
                <a:latin typeface="Times New Roman" panose="02020603050405020304" pitchFamily="18" charset="0"/>
                <a:cs typeface="Times New Roman" panose="02020603050405020304" pitchFamily="18" charset="0"/>
              </a:rPr>
              <a:t>.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a:t>
            </a:r>
            <a:endParaRPr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TECHNOLOGY STACK</a:t>
            </a:r>
            <a:endParaRPr sz="2000" b="1" dirty="0">
              <a:solidFill>
                <a:schemeClr val="accent5"/>
              </a:solidFill>
              <a:latin typeface="Times New Roman"/>
              <a:ea typeface="Times New Roman"/>
              <a:cs typeface="Times New Roman"/>
              <a:sym typeface="Times New Roman"/>
            </a:endParaRPr>
          </a:p>
          <a:p>
            <a:pPr marL="0" lvl="0" indent="0" algn="l" rtl="0">
              <a:lnSpc>
                <a:spcPct val="90000"/>
              </a:lnSpc>
              <a:spcBef>
                <a:spcPts val="500"/>
              </a:spcBef>
              <a:spcAft>
                <a:spcPts val="0"/>
              </a:spcAft>
              <a:buNone/>
            </a:pPr>
            <a:endParaRPr sz="2500" dirty="0">
              <a:solidFill>
                <a:srgbClr val="4A86E8"/>
              </a:solidFill>
              <a:latin typeface="Calibri"/>
              <a:ea typeface="Calibri"/>
              <a:cs typeface="Calibri"/>
              <a:sym typeface="Calibri"/>
            </a:endParaRPr>
          </a:p>
          <a:p>
            <a:pPr marL="0" lvl="0" indent="0" algn="l" rtl="0">
              <a:lnSpc>
                <a:spcPct val="90000"/>
              </a:lnSpc>
              <a:spcBef>
                <a:spcPts val="500"/>
              </a:spcBef>
              <a:spcAft>
                <a:spcPts val="0"/>
              </a:spcAft>
              <a:buNone/>
            </a:pPr>
            <a:r>
              <a:rPr lang="en-US" sz="1600" b="1" dirty="0" smtClean="0">
                <a:solidFill>
                  <a:schemeClr val="accent5"/>
                </a:solidFill>
                <a:latin typeface="Times New Roman" panose="02020603050405020304" pitchFamily="18" charset="0"/>
                <a:ea typeface="Calibri"/>
                <a:cs typeface="Times New Roman" panose="02020603050405020304" pitchFamily="18" charset="0"/>
                <a:sym typeface="Calibri"/>
              </a:rPr>
              <a:t>       HARDWARE REQUIREMENTS                                SOFTWARE REQUIREMENTS</a:t>
            </a:r>
            <a:endParaRPr sz="1600" b="1" dirty="0">
              <a:solidFill>
                <a:schemeClr val="accent5"/>
              </a:solidFill>
              <a:latin typeface="Times New Roman" panose="02020603050405020304" pitchFamily="18" charset="0"/>
              <a:ea typeface="Calibri"/>
              <a:cs typeface="Times New Roman" panose="02020603050405020304" pitchFamily="18" charset="0"/>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1765520448"/>
              </p:ext>
            </p:extLst>
          </p:nvPr>
        </p:nvGraphicFramePr>
        <p:xfrm>
          <a:off x="284034" y="1263805"/>
          <a:ext cx="3152340" cy="2132936"/>
        </p:xfrm>
        <a:graphic>
          <a:graphicData uri="http://schemas.openxmlformats.org/drawingml/2006/table">
            <a:tbl>
              <a:tblPr>
                <a:tableStyleId>{C4B1156A-380E-4F78-BDF5-A606A8083BF9}</a:tableStyleId>
              </a:tblPr>
              <a:tblGrid>
                <a:gridCol w="1482675"/>
                <a:gridCol w="1669665"/>
              </a:tblGrid>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HARD DISK</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&gt;90GB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PROCESSOR</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&gt;Core i3 2.4GHz</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SYSTEM TYPE</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 32bit / 64 bit</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RAM</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&gt;2GB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bl>
          </a:graphicData>
        </a:graphic>
      </p:graphicFrame>
      <p:sp>
        <p:nvSpPr>
          <p:cNvPr id="3" name="Rectangle 1"/>
          <p:cNvSpPr>
            <a:spLocks noChangeArrowheads="1"/>
          </p:cNvSpPr>
          <p:nvPr/>
        </p:nvSpPr>
        <p:spPr bwMode="auto">
          <a:xfrm>
            <a:off x="471488" y="925385"/>
            <a:ext cx="6826250" cy="51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Table 5"/>
          <p:cNvGraphicFramePr>
            <a:graphicFrameLocks noGrp="1"/>
          </p:cNvGraphicFramePr>
          <p:nvPr>
            <p:extLst>
              <p:ext uri="{D42A27DB-BD31-4B8C-83A1-F6EECF244321}">
                <p14:modId xmlns:p14="http://schemas.microsoft.com/office/powerpoint/2010/main" val="1504428938"/>
              </p:ext>
            </p:extLst>
          </p:nvPr>
        </p:nvGraphicFramePr>
        <p:xfrm>
          <a:off x="3716595" y="1239184"/>
          <a:ext cx="5110316" cy="3550236"/>
        </p:xfrm>
        <a:graphic>
          <a:graphicData uri="http://schemas.openxmlformats.org/drawingml/2006/table">
            <a:tbl>
              <a:tblPr>
                <a:tableStyleId>{C4B1156A-380E-4F78-BDF5-A606A8083BF9}</a:tableStyleId>
              </a:tblPr>
              <a:tblGrid>
                <a:gridCol w="2455106"/>
                <a:gridCol w="2655210"/>
              </a:tblGrid>
              <a:tr h="390300">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OPERATING SYSTEM</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WINDOWS 7/8/8.1/10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 INTEGRATED DEVELOPMENT KIT</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a:effectLst/>
                          <a:latin typeface="Times New Roman" panose="02020603050405020304" pitchFamily="18" charset="0"/>
                          <a:cs typeface="Times New Roman" panose="02020603050405020304" pitchFamily="18" charset="0"/>
                        </a:rPr>
                        <a:t>ANACONDA </a:t>
                      </a:r>
                      <a:r>
                        <a:rPr lang="en-IN" sz="1300" smtClean="0">
                          <a:effectLst/>
                          <a:latin typeface="Times New Roman" panose="02020603050405020304" pitchFamily="18" charset="0"/>
                          <a:cs typeface="Times New Roman" panose="02020603050405020304" pitchFamily="18" charset="0"/>
                        </a:rPr>
                        <a:t>V2019, JUPYTER</a:t>
                      </a:r>
                      <a:r>
                        <a:rPr lang="en-IN" sz="1300" baseline="0" smtClean="0">
                          <a:effectLst/>
                          <a:latin typeface="Times New Roman" panose="02020603050405020304" pitchFamily="18" charset="0"/>
                          <a:cs typeface="Times New Roman" panose="02020603050405020304" pitchFamily="18" charset="0"/>
                        </a:rPr>
                        <a:t> NOTEBOOK</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PROGRAMMING LANGUAGE                                                  </a:t>
                      </a:r>
                      <a:endParaRPr lang="en-IN" sz="100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a:effectLst/>
                          <a:latin typeface="Times New Roman" panose="02020603050405020304" pitchFamily="18" charset="0"/>
                          <a:cs typeface="Times New Roman" panose="02020603050405020304" pitchFamily="18" charset="0"/>
                        </a:rPr>
                        <a:t>                  (BACKEND)</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PYTHON V 3.6</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PROGRAMMING LANGUAGE                                                  </a:t>
                      </a:r>
                      <a:endParaRPr lang="en-IN" sz="1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(FRONTEND)</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HTML, CSS</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DATABASE</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a:effectLst/>
                          <a:latin typeface="Times New Roman" panose="02020603050405020304" pitchFamily="18" charset="0"/>
                          <a:cs typeface="Times New Roman" panose="02020603050405020304" pitchFamily="18" charset="0"/>
                        </a:rPr>
                        <a:t>               PYTHON SQLITE 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APPLICATION PROGRAMMING INTERFACE (API)</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  SCIKIT LEARN, </a:t>
                      </a:r>
                      <a:r>
                        <a:rPr lang="en-IN" sz="1300" dirty="0" smtClean="0">
                          <a:effectLst/>
                          <a:latin typeface="Times New Roman" panose="02020603050405020304" pitchFamily="18" charset="0"/>
                          <a:cs typeface="Times New Roman" panose="02020603050405020304" pitchFamily="18" charset="0"/>
                        </a:rPr>
                        <a:t>FLASK, WERKZEUG</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bl>
          </a:graphicData>
        </a:graphic>
      </p:graphicFrame>
      <p:sp>
        <p:nvSpPr>
          <p:cNvPr id="7" name="Rectangle 3"/>
          <p:cNvSpPr>
            <a:spLocks noChangeArrowheads="1"/>
          </p:cNvSpPr>
          <p:nvPr/>
        </p:nvSpPr>
        <p:spPr bwMode="auto">
          <a:xfrm>
            <a:off x="1792288" y="1370013"/>
            <a:ext cx="8319441" cy="42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0" y="235050"/>
            <a:ext cx="8832300" cy="8013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 sz="2000" b="1" dirty="0">
                <a:solidFill>
                  <a:schemeClr val="accent5"/>
                </a:solidFill>
                <a:latin typeface="Times New Roman"/>
                <a:ea typeface="Times New Roman"/>
                <a:cs typeface="Times New Roman"/>
                <a:sym typeface="Times New Roman"/>
              </a:rPr>
              <a:t>SYSTEM ARCHITECTURE</a:t>
            </a:r>
            <a:endParaRPr sz="2400" b="1" dirty="0">
              <a:solidFill>
                <a:schemeClr val="accent5"/>
              </a:solidFill>
              <a:latin typeface="Times New Roman"/>
              <a:ea typeface="Times New Roman"/>
              <a:cs typeface="Times New Roman"/>
              <a:sym typeface="Times New Roman"/>
            </a:endParaRPr>
          </a:p>
        </p:txBody>
      </p:sp>
      <p:pic>
        <p:nvPicPr>
          <p:cNvPr id="4" name="Picture 3"/>
          <p:cNvPicPr/>
          <p:nvPr/>
        </p:nvPicPr>
        <p:blipFill rotWithShape="1">
          <a:blip r:embed="rId3"/>
          <a:srcRect l="32184" t="31691" r="18405" b="18965"/>
          <a:stretch/>
        </p:blipFill>
        <p:spPr bwMode="auto">
          <a:xfrm>
            <a:off x="857250" y="835820"/>
            <a:ext cx="7143750" cy="4093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425" y="17833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USE CASE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5.png"/>
          <p:cNvPicPr/>
          <p:nvPr/>
        </p:nvPicPr>
        <p:blipFill>
          <a:blip r:embed="rId2"/>
          <a:srcRect/>
          <a:stretch>
            <a:fillRect/>
          </a:stretch>
        </p:blipFill>
        <p:spPr>
          <a:xfrm>
            <a:off x="2386012" y="950874"/>
            <a:ext cx="3929063" cy="3971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5329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5" y="19224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CLASS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1.png"/>
          <p:cNvPicPr/>
          <p:nvPr/>
        </p:nvPicPr>
        <p:blipFill>
          <a:blip r:embed="rId2"/>
          <a:srcRect/>
          <a:stretch>
            <a:fillRect/>
          </a:stretch>
        </p:blipFill>
        <p:spPr>
          <a:xfrm>
            <a:off x="1885950" y="950118"/>
            <a:ext cx="5200650" cy="3814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06423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21" y="221562"/>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SEQUENCE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a:p>
        </p:txBody>
      </p:sp>
      <p:pic>
        <p:nvPicPr>
          <p:cNvPr id="4" name="image14.png"/>
          <p:cNvPicPr/>
          <p:nvPr/>
        </p:nvPicPr>
        <p:blipFill>
          <a:blip r:embed="rId2"/>
          <a:srcRect/>
          <a:stretch>
            <a:fillRect/>
          </a:stretch>
        </p:blipFill>
        <p:spPr>
          <a:xfrm>
            <a:off x="1443037" y="821531"/>
            <a:ext cx="6022181" cy="4060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75528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1599</TotalTime>
  <Words>1466</Words>
  <Application>Microsoft Office PowerPoint</Application>
  <PresentationFormat>On-screen Show (16:9)</PresentationFormat>
  <Paragraphs>173</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Tahoma</vt:lpstr>
      <vt:lpstr>Calibri Light</vt:lpstr>
      <vt:lpstr>Georgia</vt:lpstr>
      <vt:lpstr>Calibri</vt:lpstr>
      <vt:lpstr>Adobe Myungjo Std M</vt:lpstr>
      <vt:lpstr>Times New Roman</vt:lpstr>
      <vt:lpstr>Arial</vt:lpstr>
      <vt:lpstr>Office Theme</vt:lpstr>
      <vt:lpstr>PowerPoint Presentation</vt:lpstr>
      <vt:lpstr>INTRODUCTION</vt:lpstr>
      <vt:lpstr>LITERATURE SURVEY </vt:lpstr>
      <vt:lpstr>PROBLEM STATEMENT      Respiratory sounds are one of the important signs of lung health and respiratory disorders. These respiratory sounds can acquire using digital stethoscopes and other recording devices. This advanced information opens up the chance of utilizing artificial intelligence (AI) to naturally analyse 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URTI.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vt:lpstr>
      <vt:lpstr>TECHNOLOGY STACK         HARDWARE REQUIREMENTS                                SOFTWARE REQUIREMENTS</vt:lpstr>
      <vt:lpstr>SYSTEM ARCHITECTURE</vt:lpstr>
      <vt:lpstr>USE CASE DIAGRAM</vt:lpstr>
      <vt:lpstr>CLASS DIAGRAM</vt:lpstr>
      <vt:lpstr>SEQUENCE DIAGRAM</vt:lpstr>
      <vt:lpstr>SYSTEM FLOW DIAGRAM</vt:lpstr>
      <vt:lpstr>PowerPoint Presentation</vt:lpstr>
      <vt:lpstr>PowerPoint Presentation</vt:lpstr>
      <vt:lpstr>PowerPoint Presentation</vt:lpstr>
      <vt:lpstr>Data collection and audio segmentation </vt:lpstr>
      <vt:lpstr>Preprocessing and cleaning</vt:lpstr>
      <vt:lpstr>Respiratory disease classification </vt:lpstr>
      <vt:lpstr>TESTING / PERFORMANCE ANALYSIS </vt:lpstr>
      <vt:lpstr> Web Application Testing</vt:lpstr>
      <vt:lpstr>PowerPoint Presentation</vt:lpstr>
      <vt:lpstr>PowerPoint Presentation</vt:lpstr>
      <vt:lpstr>PowerPoint Presentation</vt:lpstr>
      <vt:lpstr>PowerPoint Presentation</vt:lpstr>
      <vt:lpstr>CONCLUSION   In our project, we have predicted respiratory diseases from the respiratory sounds database using decision trees. Our work comprised of the comparison with machine learning algorithm. Our project mainly consists of three areas, pre-processing of the data, prediction of diseases, and developing the interface for users to use. In the pre-processing, we are handling the missing data, normalizing the values and eliminating any unwanted data from our dataset and creating a new preprocessed data. The prediction with decision trees gives an accuracy rate of 90 percent. CNN models can be used when there is a large amount of data is available to train, when learning with less data the CNN model is not as appropriate as over fitting occurs in the training of model.    </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user</cp:lastModifiedBy>
  <cp:revision>53</cp:revision>
  <dcterms:modified xsi:type="dcterms:W3CDTF">2021-06-17T16:13:49Z</dcterms:modified>
</cp:coreProperties>
</file>